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21"/>
  </p:notesMasterIdLst>
  <p:sldIdLst>
    <p:sldId id="265" r:id="rId2"/>
    <p:sldId id="257" r:id="rId3"/>
    <p:sldId id="256" r:id="rId4"/>
    <p:sldId id="1183" r:id="rId5"/>
    <p:sldId id="1191" r:id="rId6"/>
    <p:sldId id="1194" r:id="rId7"/>
    <p:sldId id="333" r:id="rId8"/>
    <p:sldId id="336" r:id="rId9"/>
    <p:sldId id="1192" r:id="rId10"/>
    <p:sldId id="1193" r:id="rId11"/>
    <p:sldId id="517" r:id="rId12"/>
    <p:sldId id="522" r:id="rId13"/>
    <p:sldId id="511" r:id="rId14"/>
    <p:sldId id="512" r:id="rId15"/>
    <p:sldId id="513" r:id="rId16"/>
    <p:sldId id="263" r:id="rId17"/>
    <p:sldId id="1182" r:id="rId18"/>
    <p:sldId id="1179" r:id="rId19"/>
    <p:sldId id="275" r:id="rId20"/>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63" userDrawn="1">
          <p15:clr>
            <a:srgbClr val="A4A3A4"/>
          </p15:clr>
        </p15:guide>
        <p15:guide id="2" pos="688" userDrawn="1">
          <p15:clr>
            <a:srgbClr val="A4A3A4"/>
          </p15:clr>
        </p15:guide>
        <p15:guide id="3" pos="3840" userDrawn="1">
          <p15:clr>
            <a:srgbClr val="A4A3A4"/>
          </p15:clr>
        </p15:guide>
        <p15:guide id="4" orient="horz"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0D2B19-1FAC-2FE1-FEAF-E630A2A00558}" name="Arina Reich" initials="AR" userId="S::arina.reich@studium.uni-hamburg.de::c34957d3-1123-4321-8a96-9040f22e9822" providerId="AD"/>
  <p188:author id="{11D92C1F-22C0-4EDD-10D0-5C7D87A78EE5}" name="Kammigan, Ilka" initials="KI" userId="S-1-5-21-2142387331-1119667767-3984674519-21875" providerId="AD"/>
  <p188:author id="{E488429E-7951-C0B0-CEAF-11D2EA0ADC4C}" name="Lotta Ufen" initials="" userId="S::lotta.ufen@studium.uni-hamburg.de::5ecb3c14-558d-4c6f-a13d-77a6f01098f2" providerId="AD"/>
  <p188:author id="{64BB51BF-429D-5D88-4E2F-610E25249CB2}" name="Taefi, Anabel" initials="TA" userId="S-1-5-21-2142387331-1119667767-3984674519-16361" providerId="AD"/>
  <p188:author id="{37BB0BC2-0520-F71B-4578-404CCD939CF4}" name="Julia Clasen" initials="JC" userId="0fp-gpar0-puwrszkriugivb-gkh7x6vewso7ebyhis" providerId="Windows Live"/>
  <p188:author id="{227D6FDC-F608-8802-0929-A55214B11618}" name="Taefi, Anabel" initials="ant" userId="Taefi, Anabel"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ickel, Amelie" initials="NA" lastIdx="2" clrIdx="0">
    <p:extLst>
      <p:ext uri="{19B8F6BF-5375-455C-9EA6-DF929625EA0E}">
        <p15:presenceInfo xmlns:p15="http://schemas.microsoft.com/office/powerpoint/2012/main" userId="S-1-5-21-2142387331-1119667767-3984674519-294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DDCA"/>
    <a:srgbClr val="ECE1C2"/>
    <a:srgbClr val="C4CEE6"/>
    <a:srgbClr val="D6DDEE"/>
    <a:srgbClr val="E7EBF5"/>
    <a:srgbClr val="94F7DC"/>
    <a:srgbClr val="C9FAFC"/>
    <a:srgbClr val="C8E3FB"/>
    <a:srgbClr val="E5F4E0"/>
    <a:srgbClr val="10CF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0" autoAdjust="0"/>
    <p:restoredTop sz="86799" autoAdjust="0"/>
  </p:normalViewPr>
  <p:slideViewPr>
    <p:cSldViewPr snapToGrid="0">
      <p:cViewPr varScale="1">
        <p:scale>
          <a:sx n="96" d="100"/>
          <a:sy n="96" d="100"/>
        </p:scale>
        <p:origin x="864" y="84"/>
      </p:cViewPr>
      <p:guideLst>
        <p:guide orient="horz" pos="663"/>
        <p:guide pos="688"/>
        <p:guide pos="3840"/>
        <p:guide orient="horz" pos="2160"/>
      </p:guideLst>
    </p:cSldViewPr>
  </p:slideViewPr>
  <p:notesTextViewPr>
    <p:cViewPr>
      <p:scale>
        <a:sx n="1" d="1"/>
        <a:sy n="1" d="1"/>
      </p:scale>
      <p:origin x="0" y="0"/>
    </p:cViewPr>
  </p:notesTextViewPr>
  <p:notesViewPr>
    <p:cSldViewPr snapToGrid="0">
      <p:cViewPr varScale="1">
        <p:scale>
          <a:sx n="58" d="100"/>
          <a:sy n="58" d="100"/>
        </p:scale>
        <p:origin x="2556" y="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879070D-28A5-4F36-805A-7FBB8E51102A}" type="datetimeFigureOut">
              <a:rPr lang="de-DE" smtClean="0"/>
              <a:t>25.09.2025</a:t>
            </a:fld>
            <a:endParaRPr lang="de-DE"/>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226E758-4DD0-4309-A6B6-8A403CAB91E5}" type="slidenum">
              <a:rPr lang="de-DE" smtClean="0"/>
              <a:t>‹Nr.›</a:t>
            </a:fld>
            <a:endParaRPr lang="de-DE"/>
          </a:p>
        </p:txBody>
      </p:sp>
    </p:spTree>
    <p:extLst>
      <p:ext uri="{BB962C8B-B14F-4D97-AF65-F5344CB8AC3E}">
        <p14:creationId xmlns:p14="http://schemas.microsoft.com/office/powerpoint/2010/main" val="217464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endParaRPr lang="de-DE" sz="1200" kern="1200" baseline="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2EB161-373C-404B-9D40-4C8945544183}"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42725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871985-4757-4332-8882-EBF9F62DEA80}" type="slidenum">
              <a:rPr lang="de-DE"/>
              <a:pPr/>
              <a:t>7</a:t>
            </a:fld>
            <a:endParaRPr lang="de-DE"/>
          </a:p>
        </p:txBody>
      </p:sp>
      <p:sp>
        <p:nvSpPr>
          <p:cNvPr id="607234" name="Rectangle 2"/>
          <p:cNvSpPr>
            <a:spLocks noGrp="1" noRot="1" noChangeAspect="1" noChangeArrowheads="1" noTextEdit="1"/>
          </p:cNvSpPr>
          <p:nvPr>
            <p:ph type="sldImg"/>
          </p:nvPr>
        </p:nvSpPr>
        <p:spPr>
          <a:xfrm>
            <a:off x="-174625" y="839788"/>
            <a:ext cx="7478713" cy="4206875"/>
          </a:xfrm>
          <a:ln/>
        </p:spPr>
      </p:sp>
      <p:sp>
        <p:nvSpPr>
          <p:cNvPr id="607235" name="Rectangle 3"/>
          <p:cNvSpPr>
            <a:spLocks noGrp="1" noChangeArrowheads="1"/>
          </p:cNvSpPr>
          <p:nvPr>
            <p:ph type="body" idx="1"/>
          </p:nvPr>
        </p:nvSpPr>
        <p:spPr>
          <a:xfrm>
            <a:off x="712720" y="5328810"/>
            <a:ext cx="5706752" cy="5047212"/>
          </a:xfrm>
        </p:spPr>
        <p:txBody>
          <a:bodyPr/>
          <a:lstStyle/>
          <a:p>
            <a:r>
              <a:rPr lang="de-DE" dirty="0"/>
              <a:t>Soz. Kapital im </a:t>
            </a:r>
            <a:r>
              <a:rPr lang="de-DE" dirty="0" err="1"/>
              <a:t>Bourdieu‘schen</a:t>
            </a:r>
            <a:r>
              <a:rPr lang="de-DE" dirty="0"/>
              <a:t> Sinne (Ressourcen, Macht, Teilhabe - Anerkennung)</a:t>
            </a:r>
          </a:p>
          <a:p>
            <a:r>
              <a:rPr lang="de-DE" dirty="0" err="1"/>
              <a:t>Stability</a:t>
            </a:r>
            <a:r>
              <a:rPr lang="de-DE" dirty="0"/>
              <a:t> </a:t>
            </a:r>
            <a:r>
              <a:rPr lang="de-DE" dirty="0" err="1"/>
              <a:t>and</a:t>
            </a:r>
            <a:r>
              <a:rPr lang="de-DE" dirty="0"/>
              <a:t> </a:t>
            </a:r>
            <a:r>
              <a:rPr lang="de-DE" dirty="0" err="1"/>
              <a:t>change</a:t>
            </a:r>
            <a:r>
              <a:rPr lang="de-DE" dirty="0"/>
              <a:t> (</a:t>
            </a:r>
            <a:r>
              <a:rPr lang="de-DE" dirty="0" err="1"/>
              <a:t>cumulative</a:t>
            </a:r>
            <a:r>
              <a:rPr lang="de-DE" dirty="0"/>
              <a:t> </a:t>
            </a:r>
            <a:r>
              <a:rPr lang="de-DE" dirty="0" err="1"/>
              <a:t>disadvantages</a:t>
            </a:r>
            <a:r>
              <a:rPr lang="de-DE" dirty="0"/>
              <a:t>)</a:t>
            </a:r>
            <a:br>
              <a:rPr lang="de-DE" dirty="0"/>
            </a:br>
            <a:r>
              <a:rPr lang="de-DE" dirty="0"/>
              <a:t>Der Grund, warum Kriminalität entstehe, seien schwache soziale Beziehungen: ‚</a:t>
            </a:r>
            <a:r>
              <a:rPr lang="de-DE" dirty="0" err="1"/>
              <a:t>social</a:t>
            </a:r>
            <a:r>
              <a:rPr lang="de-DE" dirty="0"/>
              <a:t> </a:t>
            </a:r>
            <a:r>
              <a:rPr lang="de-DE" dirty="0" err="1"/>
              <a:t>capital</a:t>
            </a:r>
            <a:r>
              <a:rPr lang="de-DE" dirty="0"/>
              <a:t>’. Die Art und Stärke dieser variiert im Entwicklungsverlauf mal mehr und mal weniger und somit ist das ‘</a:t>
            </a:r>
            <a:r>
              <a:rPr lang="de-DE" dirty="0" err="1"/>
              <a:t>social</a:t>
            </a:r>
            <a:r>
              <a:rPr lang="de-DE" dirty="0"/>
              <a:t> </a:t>
            </a:r>
            <a:r>
              <a:rPr lang="de-DE" dirty="0" err="1"/>
              <a:t>capital</a:t>
            </a:r>
            <a:r>
              <a:rPr lang="de-DE" dirty="0"/>
              <a:t>‘ veränderbar. Besondere Bedeutung wird hier den informellen Bindungen wie Freundschaften oder Nachbarn zugesprochen. Wenn man bereits soziales Kapital besitzt, wäre es noch einfacher, noch mehr davon zu erlangen.</a:t>
            </a:r>
            <a:br>
              <a:rPr lang="de-DE" dirty="0"/>
            </a:br>
            <a:r>
              <a:rPr lang="de-DE" dirty="0"/>
              <a:t>Hauptaugenmerk dieser Kriminalitätstheorie liegt auf den so genannten </a:t>
            </a:r>
            <a:r>
              <a:rPr lang="de-DE" i="1" dirty="0" err="1"/>
              <a:t>turning</a:t>
            </a:r>
            <a:r>
              <a:rPr lang="de-DE" i="1" dirty="0"/>
              <a:t> </a:t>
            </a:r>
            <a:r>
              <a:rPr lang="de-DE" i="1" dirty="0" err="1"/>
              <a:t>points</a:t>
            </a:r>
            <a:r>
              <a:rPr lang="de-DE" dirty="0"/>
              <a:t>, Wendepunkten, die durch soziale Bindungen, wobei es sich hierbei nicht um institutionelle Anbindungen handelt, hervorgerufen werden. Es sind vielmehr soziale Bindungen wie Heirat, das Eintreten in den Militärdienst und/oder einen festen Arbeitsplatz, die im gleichen Zuge soziale Kontrolle mit sich bringen. Durch eine Heirat oder das Eingehen eines festen Beschäftigungsverhältnisses geht eine Person informelle Verpflichtungen ein und anhand der Biografien der Delinquenten wurde festgestellt, dass sich die vermehrte Kontrolle positiv auf das abweichende Verhalten auswirkt. Dennoch kann die Kriminalität durch solche Wendepunkte auch zunehmen. Es kommt immer auf die Art der Anbindung an. Bei dem Ausstieg aus der kriminellen Karriere handelt es sich in den meisten Fällen um einen langen Prozess. Dennoch ist ein abrupter Prozess auch möglich.</a:t>
            </a:r>
          </a:p>
        </p:txBody>
      </p:sp>
    </p:spTree>
    <p:extLst>
      <p:ext uri="{BB962C8B-B14F-4D97-AF65-F5344CB8AC3E}">
        <p14:creationId xmlns:p14="http://schemas.microsoft.com/office/powerpoint/2010/main" val="2660997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871985-4757-4332-8882-EBF9F62DEA80}" type="slidenum">
              <a:rPr lang="de-DE"/>
              <a:pPr/>
              <a:t>8</a:t>
            </a:fld>
            <a:endParaRPr lang="de-DE"/>
          </a:p>
        </p:txBody>
      </p:sp>
      <p:sp>
        <p:nvSpPr>
          <p:cNvPr id="607234" name="Rectangle 2"/>
          <p:cNvSpPr>
            <a:spLocks noGrp="1" noRot="1" noChangeAspect="1" noChangeArrowheads="1" noTextEdit="1"/>
          </p:cNvSpPr>
          <p:nvPr>
            <p:ph type="sldImg"/>
          </p:nvPr>
        </p:nvSpPr>
        <p:spPr>
          <a:xfrm>
            <a:off x="-174625" y="839788"/>
            <a:ext cx="7478713" cy="4206875"/>
          </a:xfrm>
          <a:ln/>
        </p:spPr>
      </p:sp>
      <p:sp>
        <p:nvSpPr>
          <p:cNvPr id="607235" name="Rectangle 3"/>
          <p:cNvSpPr>
            <a:spLocks noGrp="1" noChangeArrowheads="1"/>
          </p:cNvSpPr>
          <p:nvPr>
            <p:ph type="body" idx="1"/>
          </p:nvPr>
        </p:nvSpPr>
        <p:spPr>
          <a:xfrm>
            <a:off x="712720" y="5328810"/>
            <a:ext cx="5706752" cy="5047212"/>
          </a:xfrm>
        </p:spPr>
        <p:txBody>
          <a:bodyPr/>
          <a:lstStyle/>
          <a:p>
            <a:endParaRPr lang="de-DE" dirty="0"/>
          </a:p>
        </p:txBody>
      </p:sp>
    </p:spTree>
    <p:extLst>
      <p:ext uri="{BB962C8B-B14F-4D97-AF65-F5344CB8AC3E}">
        <p14:creationId xmlns:p14="http://schemas.microsoft.com/office/powerpoint/2010/main" val="4029990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871985-4757-4332-8882-EBF9F62DEA80}" type="slidenum">
              <a:rPr lang="de-DE"/>
              <a:pPr/>
              <a:t>9</a:t>
            </a:fld>
            <a:endParaRPr lang="de-DE"/>
          </a:p>
        </p:txBody>
      </p:sp>
      <p:sp>
        <p:nvSpPr>
          <p:cNvPr id="607234" name="Rectangle 2"/>
          <p:cNvSpPr>
            <a:spLocks noGrp="1" noRot="1" noChangeAspect="1" noChangeArrowheads="1" noTextEdit="1"/>
          </p:cNvSpPr>
          <p:nvPr>
            <p:ph type="sldImg"/>
          </p:nvPr>
        </p:nvSpPr>
        <p:spPr>
          <a:xfrm>
            <a:off x="-174625" y="839788"/>
            <a:ext cx="7478713" cy="4206875"/>
          </a:xfrm>
          <a:ln/>
        </p:spPr>
      </p:sp>
      <p:sp>
        <p:nvSpPr>
          <p:cNvPr id="607235" name="Rectangle 3"/>
          <p:cNvSpPr>
            <a:spLocks noGrp="1" noChangeArrowheads="1"/>
          </p:cNvSpPr>
          <p:nvPr>
            <p:ph type="body" idx="1"/>
          </p:nvPr>
        </p:nvSpPr>
        <p:spPr>
          <a:xfrm>
            <a:off x="712720" y="5328810"/>
            <a:ext cx="5706752" cy="5047212"/>
          </a:xfrm>
        </p:spPr>
        <p:txBody>
          <a:bodyPr/>
          <a:lstStyle/>
          <a:p>
            <a:endParaRPr lang="de-DE" dirty="0"/>
          </a:p>
        </p:txBody>
      </p:sp>
    </p:spTree>
    <p:extLst>
      <p:ext uri="{BB962C8B-B14F-4D97-AF65-F5344CB8AC3E}">
        <p14:creationId xmlns:p14="http://schemas.microsoft.com/office/powerpoint/2010/main" val="1055144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871985-4757-4332-8882-EBF9F62DEA80}" type="slidenum">
              <a:rPr lang="de-DE"/>
              <a:pPr/>
              <a:t>10</a:t>
            </a:fld>
            <a:endParaRPr lang="de-DE"/>
          </a:p>
        </p:txBody>
      </p:sp>
      <p:sp>
        <p:nvSpPr>
          <p:cNvPr id="607234" name="Rectangle 2"/>
          <p:cNvSpPr>
            <a:spLocks noGrp="1" noRot="1" noChangeAspect="1" noChangeArrowheads="1" noTextEdit="1"/>
          </p:cNvSpPr>
          <p:nvPr>
            <p:ph type="sldImg"/>
          </p:nvPr>
        </p:nvSpPr>
        <p:spPr>
          <a:xfrm>
            <a:off x="-174625" y="839788"/>
            <a:ext cx="7478713" cy="4206875"/>
          </a:xfrm>
          <a:ln/>
        </p:spPr>
      </p:sp>
      <p:sp>
        <p:nvSpPr>
          <p:cNvPr id="607235" name="Rectangle 3"/>
          <p:cNvSpPr>
            <a:spLocks noGrp="1" noChangeArrowheads="1"/>
          </p:cNvSpPr>
          <p:nvPr>
            <p:ph type="body" idx="1"/>
          </p:nvPr>
        </p:nvSpPr>
        <p:spPr>
          <a:xfrm>
            <a:off x="712720" y="5328810"/>
            <a:ext cx="5706752" cy="5047212"/>
          </a:xfrm>
        </p:spPr>
        <p:txBody>
          <a:bodyPr/>
          <a:lstStyle/>
          <a:p>
            <a:endParaRPr lang="de-DE" dirty="0"/>
          </a:p>
        </p:txBody>
      </p:sp>
    </p:spTree>
    <p:extLst>
      <p:ext uri="{BB962C8B-B14F-4D97-AF65-F5344CB8AC3E}">
        <p14:creationId xmlns:p14="http://schemas.microsoft.com/office/powerpoint/2010/main" val="27839804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613A1646-CCAD-4A47-AFA4-F493B4E3D8C3}" type="slidenum">
              <a:rPr lang="de-DE" altLang="en-US"/>
              <a:pPr/>
              <a:t>13</a:t>
            </a:fld>
            <a:endParaRPr lang="de-DE" altLang="en-US"/>
          </a:p>
        </p:txBody>
      </p:sp>
      <p:sp>
        <p:nvSpPr>
          <p:cNvPr id="32770" name="Rectangle 7"/>
          <p:cNvSpPr txBox="1">
            <a:spLocks noGrp="1" noChangeArrowheads="1"/>
          </p:cNvSpPr>
          <p:nvPr/>
        </p:nvSpPr>
        <p:spPr bwMode="auto">
          <a:xfrm>
            <a:off x="3850443" y="9428583"/>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37931725" indent="-37474525">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marL="457200" fontAlgn="base">
              <a:spcBef>
                <a:spcPct val="0"/>
              </a:spcBef>
              <a:spcAft>
                <a:spcPct val="0"/>
              </a:spcAft>
              <a:defRPr>
                <a:solidFill>
                  <a:schemeClr val="tx1"/>
                </a:solidFill>
                <a:latin typeface="Arial" charset="0"/>
              </a:defRPr>
            </a:lvl6pPr>
            <a:lvl7pPr marL="914400" fontAlgn="base">
              <a:spcBef>
                <a:spcPct val="0"/>
              </a:spcBef>
              <a:spcAft>
                <a:spcPct val="0"/>
              </a:spcAft>
              <a:defRPr>
                <a:solidFill>
                  <a:schemeClr val="tx1"/>
                </a:solidFill>
                <a:latin typeface="Arial" charset="0"/>
              </a:defRPr>
            </a:lvl7pPr>
            <a:lvl8pPr marL="1371600" fontAlgn="base">
              <a:spcBef>
                <a:spcPct val="0"/>
              </a:spcBef>
              <a:spcAft>
                <a:spcPct val="0"/>
              </a:spcAft>
              <a:defRPr>
                <a:solidFill>
                  <a:schemeClr val="tx1"/>
                </a:solidFill>
                <a:latin typeface="Arial" charset="0"/>
              </a:defRPr>
            </a:lvl8pPr>
            <a:lvl9pPr marL="1828800" fontAlgn="base">
              <a:spcBef>
                <a:spcPct val="0"/>
              </a:spcBef>
              <a:spcAft>
                <a:spcPct val="0"/>
              </a:spcAft>
              <a:defRPr>
                <a:solidFill>
                  <a:schemeClr val="tx1"/>
                </a:solidFill>
                <a:latin typeface="Arial" charset="0"/>
              </a:defRPr>
            </a:lvl9pPr>
          </a:lstStyle>
          <a:p>
            <a:pPr algn="r"/>
            <a:fld id="{D2430736-8275-41DC-845C-7803E109BD61}" type="slidenum">
              <a:rPr lang="de-DE" altLang="en-US" sz="1200">
                <a:ea typeface="ＭＳ Ｐゴシック" pitchFamily="34" charset="-128"/>
              </a:rPr>
              <a:pPr algn="r"/>
              <a:t>13</a:t>
            </a:fld>
            <a:endParaRPr lang="de-DE" altLang="en-US" sz="1200">
              <a:ea typeface="ＭＳ Ｐゴシック" pitchFamily="34" charset="-128"/>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851100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593BB506-CC0F-455A-B2B3-673B18C8CC6A}" type="slidenum">
              <a:rPr lang="de-DE" altLang="en-US"/>
              <a:pPr/>
              <a:t>14</a:t>
            </a:fld>
            <a:endParaRPr lang="de-DE" altLang="en-US"/>
          </a:p>
        </p:txBody>
      </p:sp>
      <p:sp>
        <p:nvSpPr>
          <p:cNvPr id="34818" name="Rectangle 7"/>
          <p:cNvSpPr txBox="1">
            <a:spLocks noGrp="1" noChangeArrowheads="1"/>
          </p:cNvSpPr>
          <p:nvPr/>
        </p:nvSpPr>
        <p:spPr bwMode="auto">
          <a:xfrm>
            <a:off x="3850443" y="9428583"/>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37931725" indent="-37474525">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marL="457200" fontAlgn="base">
              <a:spcBef>
                <a:spcPct val="0"/>
              </a:spcBef>
              <a:spcAft>
                <a:spcPct val="0"/>
              </a:spcAft>
              <a:defRPr>
                <a:solidFill>
                  <a:schemeClr val="tx1"/>
                </a:solidFill>
                <a:latin typeface="Arial" charset="0"/>
              </a:defRPr>
            </a:lvl6pPr>
            <a:lvl7pPr marL="914400" fontAlgn="base">
              <a:spcBef>
                <a:spcPct val="0"/>
              </a:spcBef>
              <a:spcAft>
                <a:spcPct val="0"/>
              </a:spcAft>
              <a:defRPr>
                <a:solidFill>
                  <a:schemeClr val="tx1"/>
                </a:solidFill>
                <a:latin typeface="Arial" charset="0"/>
              </a:defRPr>
            </a:lvl7pPr>
            <a:lvl8pPr marL="1371600" fontAlgn="base">
              <a:spcBef>
                <a:spcPct val="0"/>
              </a:spcBef>
              <a:spcAft>
                <a:spcPct val="0"/>
              </a:spcAft>
              <a:defRPr>
                <a:solidFill>
                  <a:schemeClr val="tx1"/>
                </a:solidFill>
                <a:latin typeface="Arial" charset="0"/>
              </a:defRPr>
            </a:lvl8pPr>
            <a:lvl9pPr marL="1828800" fontAlgn="base">
              <a:spcBef>
                <a:spcPct val="0"/>
              </a:spcBef>
              <a:spcAft>
                <a:spcPct val="0"/>
              </a:spcAft>
              <a:defRPr>
                <a:solidFill>
                  <a:schemeClr val="tx1"/>
                </a:solidFill>
                <a:latin typeface="Arial" charset="0"/>
              </a:defRPr>
            </a:lvl9pPr>
          </a:lstStyle>
          <a:p>
            <a:pPr algn="r"/>
            <a:fld id="{A92C7F40-C1EE-4200-A9A5-55BC0A812EA3}" type="slidenum">
              <a:rPr lang="de-DE" altLang="en-US" sz="1200">
                <a:ea typeface="ＭＳ Ｐゴシック" pitchFamily="34" charset="-128"/>
              </a:rPr>
              <a:pPr algn="r"/>
              <a:t>14</a:t>
            </a:fld>
            <a:endParaRPr lang="de-DE" altLang="en-US" sz="1200">
              <a:ea typeface="ＭＳ Ｐゴシック" pitchFamily="34" charset="-128"/>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066911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D2A76F-65FF-4B0A-8E6E-26896966AA49}" type="slidenum">
              <a:rPr lang="de-DE" altLang="en-US"/>
              <a:pPr/>
              <a:t>15</a:t>
            </a:fld>
            <a:endParaRPr lang="de-DE" alt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pPr marL="0" indent="0">
              <a:spcBef>
                <a:spcPct val="50000"/>
              </a:spcBef>
              <a:spcAft>
                <a:spcPct val="25000"/>
              </a:spcAft>
            </a:pPr>
            <a:r>
              <a:rPr lang="de-DE" altLang="en-US" dirty="0">
                <a:latin typeface="Calibri" panose="020F0502020204030204" pitchFamily="34" charset="0"/>
                <a:ea typeface="ＭＳ Ｐゴシック" pitchFamily="34" charset="-128"/>
              </a:rPr>
              <a:t>Verschiedene Einflussfaktoren aus den Bereichen:</a:t>
            </a:r>
          </a:p>
          <a:p>
            <a:pPr>
              <a:spcBef>
                <a:spcPct val="50000"/>
              </a:spcBef>
              <a:spcAft>
                <a:spcPct val="25000"/>
              </a:spcAft>
              <a:buFont typeface="Wingdings" pitchFamily="2" charset="2"/>
              <a:buChar char="§"/>
            </a:pPr>
            <a:r>
              <a:rPr lang="de-DE" altLang="en-US" dirty="0">
                <a:latin typeface="Calibri" panose="020F0502020204030204" pitchFamily="34" charset="0"/>
                <a:ea typeface="ＭＳ Ｐゴシック" pitchFamily="34" charset="-128"/>
              </a:rPr>
              <a:t>Familiale Belastungen</a:t>
            </a:r>
          </a:p>
          <a:p>
            <a:pPr>
              <a:spcBef>
                <a:spcPct val="50000"/>
              </a:spcBef>
              <a:spcAft>
                <a:spcPct val="25000"/>
              </a:spcAft>
              <a:buFont typeface="Wingdings" pitchFamily="2" charset="2"/>
              <a:buChar char="§"/>
            </a:pPr>
            <a:r>
              <a:rPr lang="de-DE" altLang="en-US" dirty="0">
                <a:latin typeface="Calibri" panose="020F0502020204030204" pitchFamily="34" charset="0"/>
                <a:ea typeface="ＭＳ Ｐゴシック" pitchFamily="34" charset="-128"/>
              </a:rPr>
              <a:t>Abweichendes Verhalten &amp; Gesundheit</a:t>
            </a:r>
          </a:p>
          <a:p>
            <a:pPr>
              <a:spcBef>
                <a:spcPct val="50000"/>
              </a:spcBef>
              <a:spcAft>
                <a:spcPct val="25000"/>
              </a:spcAft>
              <a:buFont typeface="Wingdings" pitchFamily="2" charset="2"/>
              <a:buChar char="§"/>
            </a:pPr>
            <a:r>
              <a:rPr lang="de-DE" altLang="en-US" dirty="0">
                <a:latin typeface="Calibri" panose="020F0502020204030204" pitchFamily="34" charset="0"/>
                <a:ea typeface="ＭＳ Ｐゴシック" pitchFamily="34" charset="-128"/>
              </a:rPr>
              <a:t>Persönlichkeit, Kognitionen &amp; Werthaltungen</a:t>
            </a:r>
          </a:p>
          <a:p>
            <a:pPr>
              <a:spcBef>
                <a:spcPct val="50000"/>
              </a:spcBef>
              <a:spcAft>
                <a:spcPct val="25000"/>
              </a:spcAft>
              <a:buFont typeface="Wingdings" pitchFamily="2" charset="2"/>
              <a:buChar char="§"/>
            </a:pPr>
            <a:r>
              <a:rPr lang="de-DE" altLang="en-US" dirty="0">
                <a:latin typeface="Calibri" panose="020F0502020204030204" pitchFamily="34" charset="0"/>
                <a:ea typeface="ＭＳ Ｐゴシック" pitchFamily="34" charset="-128"/>
              </a:rPr>
              <a:t>Bildung &amp; Berufstätigkeit</a:t>
            </a:r>
          </a:p>
          <a:p>
            <a:pPr>
              <a:spcBef>
                <a:spcPct val="50000"/>
              </a:spcBef>
              <a:spcAft>
                <a:spcPct val="25000"/>
              </a:spcAft>
              <a:buFont typeface="Wingdings" pitchFamily="2" charset="2"/>
              <a:buChar char="§"/>
            </a:pPr>
            <a:r>
              <a:rPr lang="de-DE" altLang="en-US" dirty="0">
                <a:latin typeface="Calibri" panose="020F0502020204030204" pitchFamily="34" charset="0"/>
                <a:ea typeface="ＭＳ Ｐゴシック" pitchFamily="34" charset="-128"/>
              </a:rPr>
              <a:t>Soziale Beziehungen</a:t>
            </a:r>
          </a:p>
          <a:p>
            <a:pPr>
              <a:spcBef>
                <a:spcPct val="50000"/>
              </a:spcBef>
              <a:spcAft>
                <a:spcPct val="25000"/>
              </a:spcAft>
              <a:buFont typeface="Wingdings" pitchFamily="2" charset="2"/>
              <a:buChar char="§"/>
            </a:pPr>
            <a:r>
              <a:rPr lang="de-DE" altLang="en-US" dirty="0">
                <a:latin typeface="Calibri" panose="020F0502020204030204" pitchFamily="34" charset="0"/>
                <a:ea typeface="ＭＳ Ｐゴシック" pitchFamily="34" charset="-128"/>
              </a:rPr>
              <a:t>Straffälligkeit &amp; Inhaftierung</a:t>
            </a:r>
          </a:p>
          <a:p>
            <a:pPr>
              <a:buFontTx/>
              <a:buChar char="•"/>
            </a:pPr>
            <a:endParaRPr lang="de-DE" altLang="en-US" dirty="0"/>
          </a:p>
        </p:txBody>
      </p:sp>
    </p:spTree>
    <p:extLst>
      <p:ext uri="{BB962C8B-B14F-4D97-AF65-F5344CB8AC3E}">
        <p14:creationId xmlns:p14="http://schemas.microsoft.com/office/powerpoint/2010/main" val="1992467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e-DE" dirty="0"/>
              <a:t>Titelmasterformat durch Klicken bearbeiten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95461FCF-3755-40A0-9FE6-51EEE3D30BD1}" type="datetime1">
              <a:rPr lang="de-DE" smtClean="0"/>
              <a:t>25.09.2025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F8162D8-3D3F-4AEA-B8A5-C9B1AE1D9348}" type="slidenum">
              <a:rPr lang="de-DE" smtClean="0"/>
              <a:pPr/>
              <a:t>‹Nr.›</a:t>
            </a:fld>
            <a:endParaRPr lang="de-D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1104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7D89E7F-4B82-40C3-BFA9-24BECCD07232}" type="datetime1">
              <a:rPr lang="de-DE" smtClean="0"/>
              <a:t>25.09.2025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F8162D8-3D3F-4AEA-B8A5-C9B1AE1D9348}" type="slidenum">
              <a:rPr lang="de-DE" smtClean="0"/>
              <a:pPr/>
              <a:t>‹Nr.›</a:t>
            </a:fld>
            <a:endParaRPr lang="de-DE"/>
          </a:p>
        </p:txBody>
      </p:sp>
    </p:spTree>
    <p:extLst>
      <p:ext uri="{BB962C8B-B14F-4D97-AF65-F5344CB8AC3E}">
        <p14:creationId xmlns:p14="http://schemas.microsoft.com/office/powerpoint/2010/main" val="4112470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98D8E0D-842F-41DA-955F-60B6AA9E185D}" type="datetime1">
              <a:rPr lang="de-DE" smtClean="0"/>
              <a:t>25.09.2025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F8162D8-3D3F-4AEA-B8A5-C9B1AE1D9348}" type="slidenum">
              <a:rPr lang="de-DE" smtClean="0"/>
              <a:pPr/>
              <a:t>‹Nr.›</a:t>
            </a:fld>
            <a:endParaRPr lang="de-DE"/>
          </a:p>
        </p:txBody>
      </p:sp>
    </p:spTree>
    <p:extLst>
      <p:ext uri="{BB962C8B-B14F-4D97-AF65-F5344CB8AC3E}">
        <p14:creationId xmlns:p14="http://schemas.microsoft.com/office/powerpoint/2010/main" val="3305681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935503" y="810439"/>
            <a:ext cx="10604886" cy="916210"/>
          </a:xfrm>
          <a:prstGeom prst="rect">
            <a:avLst/>
          </a:prstGeom>
        </p:spPr>
        <p:txBody>
          <a:bodyPr/>
          <a:lstStyle>
            <a:lvl1pPr algn="l">
              <a:defRPr sz="2161" b="1">
                <a:latin typeface="+mj-lt"/>
              </a:defRPr>
            </a:lvl1pPr>
          </a:lstStyle>
          <a:p>
            <a:r>
              <a:rPr lang="de-DE" dirty="0"/>
              <a:t>Inhaltsmaster A</a:t>
            </a:r>
            <a:br>
              <a:rPr lang="de-DE" dirty="0"/>
            </a:br>
            <a:r>
              <a:rPr lang="de-DE" dirty="0"/>
              <a:t>Dies ist eine Headline in Calibri 24pt</a:t>
            </a:r>
          </a:p>
        </p:txBody>
      </p:sp>
      <p:sp>
        <p:nvSpPr>
          <p:cNvPr id="6" name="Textplatzhalter 12"/>
          <p:cNvSpPr>
            <a:spLocks noGrp="1"/>
          </p:cNvSpPr>
          <p:nvPr>
            <p:ph type="body" sz="quarter" idx="10" hasCustomPrompt="1"/>
          </p:nvPr>
        </p:nvSpPr>
        <p:spPr>
          <a:xfrm>
            <a:off x="1028861" y="5454383"/>
            <a:ext cx="10271460" cy="849031"/>
          </a:xfrm>
          <a:prstGeom prst="rect">
            <a:avLst/>
          </a:prstGeom>
        </p:spPr>
        <p:txBody>
          <a:bodyPr/>
          <a:lstStyle>
            <a:lvl1pPr algn="ctr">
              <a:buNone/>
              <a:defRPr sz="1621"/>
            </a:lvl1pPr>
            <a:lvl2pPr algn="ctr">
              <a:buNone/>
              <a:defRPr sz="1621"/>
            </a:lvl2pPr>
            <a:lvl3pPr algn="ctr">
              <a:buNone/>
              <a:defRPr sz="1621"/>
            </a:lvl3pPr>
            <a:lvl4pPr algn="ctr">
              <a:buNone/>
              <a:defRPr sz="1621"/>
            </a:lvl4pPr>
            <a:lvl5pPr algn="ctr">
              <a:buNone/>
              <a:defRPr sz="1621"/>
            </a:lvl5pPr>
          </a:lstStyle>
          <a:p>
            <a:pPr lvl="0"/>
            <a:r>
              <a:rPr lang="de-DE" dirty="0"/>
              <a:t>Ort, Datum</a:t>
            </a:r>
          </a:p>
          <a:p>
            <a:pPr lvl="0"/>
            <a:r>
              <a:rPr lang="de-DE" dirty="0"/>
              <a:t>Name</a:t>
            </a:r>
          </a:p>
        </p:txBody>
      </p:sp>
      <p:sp>
        <p:nvSpPr>
          <p:cNvPr id="9" name="Textplatzhalter 8"/>
          <p:cNvSpPr>
            <a:spLocks noGrp="1"/>
          </p:cNvSpPr>
          <p:nvPr>
            <p:ph type="body" sz="quarter" idx="11" hasCustomPrompt="1"/>
          </p:nvPr>
        </p:nvSpPr>
        <p:spPr>
          <a:xfrm>
            <a:off x="1028861" y="2499955"/>
            <a:ext cx="10269554" cy="2124008"/>
          </a:xfrm>
          <a:prstGeom prst="rect">
            <a:avLst/>
          </a:prstGeom>
        </p:spPr>
        <p:txBody>
          <a:bodyPr/>
          <a:lstStyle>
            <a:lvl1pPr algn="ctr">
              <a:buNone/>
              <a:defRPr sz="3241" b="1" baseline="0"/>
            </a:lvl1pPr>
          </a:lstStyle>
          <a:p>
            <a:pPr lvl="0"/>
            <a:r>
              <a:rPr lang="de-DE" dirty="0"/>
              <a:t>Dies ist eine Headline in </a:t>
            </a:r>
            <a:r>
              <a:rPr lang="de-DE" dirty="0" err="1"/>
              <a:t>Calibir</a:t>
            </a:r>
            <a:r>
              <a:rPr lang="de-DE" dirty="0"/>
              <a:t> 36</a:t>
            </a:r>
          </a:p>
        </p:txBody>
      </p:sp>
    </p:spTree>
    <p:extLst>
      <p:ext uri="{BB962C8B-B14F-4D97-AF65-F5344CB8AC3E}">
        <p14:creationId xmlns:p14="http://schemas.microsoft.com/office/powerpoint/2010/main" val="113762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el und Inhalt">
    <p:spTree>
      <p:nvGrpSpPr>
        <p:cNvPr id="1" name=""/>
        <p:cNvGrpSpPr/>
        <p:nvPr/>
      </p:nvGrpSpPr>
      <p:grpSpPr>
        <a:xfrm>
          <a:off x="0" y="0"/>
          <a:ext cx="0" cy="0"/>
          <a:chOff x="0" y="0"/>
          <a:chExt cx="0" cy="0"/>
        </a:xfrm>
      </p:grpSpPr>
      <p:sp>
        <p:nvSpPr>
          <p:cNvPr id="4" name="Rechteck 3"/>
          <p:cNvSpPr/>
          <p:nvPr userDrawn="1"/>
        </p:nvSpPr>
        <p:spPr>
          <a:xfrm>
            <a:off x="0" y="252413"/>
            <a:ext cx="431800" cy="100806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endParaRPr lang="de-DE">
              <a:solidFill>
                <a:prstClr val="white"/>
              </a:solidFill>
            </a:endParaRPr>
          </a:p>
        </p:txBody>
      </p:sp>
      <p:sp>
        <p:nvSpPr>
          <p:cNvPr id="5" name="Rechteck 4"/>
          <p:cNvSpPr/>
          <p:nvPr userDrawn="1"/>
        </p:nvSpPr>
        <p:spPr>
          <a:xfrm>
            <a:off x="624417" y="252413"/>
            <a:ext cx="7584016" cy="1008062"/>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4400">
              <a:solidFill>
                <a:prstClr val="black"/>
              </a:solidFill>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2" name="Titel 11"/>
          <p:cNvSpPr>
            <a:spLocks noGrp="1"/>
          </p:cNvSpPr>
          <p:nvPr>
            <p:ph type="title"/>
          </p:nvPr>
        </p:nvSpPr>
        <p:spPr>
          <a:xfrm>
            <a:off x="815414" y="260648"/>
            <a:ext cx="7392821" cy="994122"/>
          </a:xfrm>
        </p:spPr>
        <p:txBody>
          <a:bodyPr>
            <a:noAutofit/>
          </a:bodyPr>
          <a:lstStyle>
            <a:lvl1pPr algn="l">
              <a:defRPr sz="3600"/>
            </a:lvl1pPr>
          </a:lstStyle>
          <a:p>
            <a:r>
              <a:rPr lang="de-DE" dirty="0"/>
              <a:t>Titelmasterformat durch Klicken bearbeiten</a:t>
            </a:r>
          </a:p>
        </p:txBody>
      </p:sp>
      <p:sp>
        <p:nvSpPr>
          <p:cNvPr id="6" name="Foliennummernplatzhalter 5"/>
          <p:cNvSpPr>
            <a:spLocks noGrp="1"/>
          </p:cNvSpPr>
          <p:nvPr>
            <p:ph type="sldNum" sz="quarter" idx="10"/>
          </p:nvPr>
        </p:nvSpPr>
        <p:spPr/>
        <p:txBody>
          <a:bodyPr/>
          <a:lstStyle>
            <a:lvl1pPr>
              <a:defRPr/>
            </a:lvl1pPr>
          </a:lstStyle>
          <a:p>
            <a:fld id="{C926B138-1F06-468A-AF95-B9610E4F93E0}" type="slidenum">
              <a:rPr lang="de-DE" altLang="de-DE">
                <a:solidFill>
                  <a:prstClr val="black">
                    <a:tint val="75000"/>
                  </a:prstClr>
                </a:solidFill>
              </a:rPr>
              <a:pPr/>
              <a:t>‹Nr.›</a:t>
            </a:fld>
            <a:endParaRPr lang="de-DE" altLang="de-DE">
              <a:solidFill>
                <a:prstClr val="black">
                  <a:tint val="75000"/>
                </a:prstClr>
              </a:solidFill>
            </a:endParaRPr>
          </a:p>
        </p:txBody>
      </p:sp>
    </p:spTree>
    <p:extLst>
      <p:ext uri="{BB962C8B-B14F-4D97-AF65-F5344CB8AC3E}">
        <p14:creationId xmlns:p14="http://schemas.microsoft.com/office/powerpoint/2010/main" val="33909892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el und Inhalt">
    <p:spTree>
      <p:nvGrpSpPr>
        <p:cNvPr id="1" name=""/>
        <p:cNvGrpSpPr/>
        <p:nvPr/>
      </p:nvGrpSpPr>
      <p:grpSpPr>
        <a:xfrm>
          <a:off x="0" y="0"/>
          <a:ext cx="0" cy="0"/>
          <a:chOff x="0" y="0"/>
          <a:chExt cx="0" cy="0"/>
        </a:xfrm>
      </p:grpSpPr>
      <p:sp>
        <p:nvSpPr>
          <p:cNvPr id="4" name="Rechteck 3"/>
          <p:cNvSpPr/>
          <p:nvPr userDrawn="1"/>
        </p:nvSpPr>
        <p:spPr>
          <a:xfrm>
            <a:off x="0" y="252413"/>
            <a:ext cx="431800" cy="100806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endParaRPr lang="de-DE">
              <a:solidFill>
                <a:prstClr val="white"/>
              </a:solidFill>
            </a:endParaRPr>
          </a:p>
        </p:txBody>
      </p:sp>
      <p:sp>
        <p:nvSpPr>
          <p:cNvPr id="5" name="Rechteck 4"/>
          <p:cNvSpPr/>
          <p:nvPr userDrawn="1"/>
        </p:nvSpPr>
        <p:spPr>
          <a:xfrm>
            <a:off x="624417" y="252413"/>
            <a:ext cx="7584016" cy="1008062"/>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4400">
              <a:solidFill>
                <a:prstClr val="black"/>
              </a:solidFill>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2" name="Titel 11"/>
          <p:cNvSpPr>
            <a:spLocks noGrp="1"/>
          </p:cNvSpPr>
          <p:nvPr>
            <p:ph type="title"/>
          </p:nvPr>
        </p:nvSpPr>
        <p:spPr>
          <a:xfrm>
            <a:off x="815414" y="260648"/>
            <a:ext cx="7392821" cy="994122"/>
          </a:xfrm>
        </p:spPr>
        <p:txBody>
          <a:bodyPr>
            <a:noAutofit/>
          </a:bodyPr>
          <a:lstStyle>
            <a:lvl1pPr algn="l">
              <a:defRPr sz="3600"/>
            </a:lvl1pPr>
          </a:lstStyle>
          <a:p>
            <a:r>
              <a:rPr lang="de-DE" dirty="0"/>
              <a:t>Titelmasterformat durch Klicken bearbeiten</a:t>
            </a:r>
          </a:p>
        </p:txBody>
      </p:sp>
      <p:sp>
        <p:nvSpPr>
          <p:cNvPr id="6" name="Foliennummernplatzhalter 5"/>
          <p:cNvSpPr>
            <a:spLocks noGrp="1"/>
          </p:cNvSpPr>
          <p:nvPr>
            <p:ph type="sldNum" sz="quarter" idx="10"/>
          </p:nvPr>
        </p:nvSpPr>
        <p:spPr/>
        <p:txBody>
          <a:bodyPr/>
          <a:lstStyle>
            <a:lvl1pPr>
              <a:defRPr/>
            </a:lvl1pPr>
          </a:lstStyle>
          <a:p>
            <a:fld id="{C926B138-1F06-468A-AF95-B9610E4F93E0}" type="slidenum">
              <a:rPr lang="de-DE" altLang="de-DE">
                <a:solidFill>
                  <a:prstClr val="black">
                    <a:tint val="75000"/>
                  </a:prstClr>
                </a:solidFill>
              </a:rPr>
              <a:pPr/>
              <a:t>‹Nr.›</a:t>
            </a:fld>
            <a:endParaRPr lang="de-DE" altLang="de-DE">
              <a:solidFill>
                <a:prstClr val="black">
                  <a:tint val="75000"/>
                </a:prstClr>
              </a:solidFill>
            </a:endParaRPr>
          </a:p>
        </p:txBody>
      </p:sp>
    </p:spTree>
    <p:extLst>
      <p:ext uri="{BB962C8B-B14F-4D97-AF65-F5344CB8AC3E}">
        <p14:creationId xmlns:p14="http://schemas.microsoft.com/office/powerpoint/2010/main" val="5654985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el und Inhalt">
    <p:spTree>
      <p:nvGrpSpPr>
        <p:cNvPr id="1" name=""/>
        <p:cNvGrpSpPr/>
        <p:nvPr/>
      </p:nvGrpSpPr>
      <p:grpSpPr>
        <a:xfrm>
          <a:off x="0" y="0"/>
          <a:ext cx="0" cy="0"/>
          <a:chOff x="0" y="0"/>
          <a:chExt cx="0" cy="0"/>
        </a:xfrm>
      </p:grpSpPr>
      <p:sp>
        <p:nvSpPr>
          <p:cNvPr id="4" name="Rechteck 3"/>
          <p:cNvSpPr/>
          <p:nvPr userDrawn="1"/>
        </p:nvSpPr>
        <p:spPr>
          <a:xfrm>
            <a:off x="0" y="252413"/>
            <a:ext cx="431800" cy="100806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endParaRPr lang="de-DE">
              <a:solidFill>
                <a:prstClr val="white"/>
              </a:solidFill>
            </a:endParaRPr>
          </a:p>
        </p:txBody>
      </p:sp>
      <p:sp>
        <p:nvSpPr>
          <p:cNvPr id="5" name="Rechteck 4"/>
          <p:cNvSpPr/>
          <p:nvPr userDrawn="1"/>
        </p:nvSpPr>
        <p:spPr>
          <a:xfrm>
            <a:off x="624417" y="252413"/>
            <a:ext cx="7584016" cy="1008062"/>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4400">
              <a:solidFill>
                <a:prstClr val="black"/>
              </a:solidFill>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2" name="Titel 11"/>
          <p:cNvSpPr>
            <a:spLocks noGrp="1"/>
          </p:cNvSpPr>
          <p:nvPr>
            <p:ph type="title"/>
          </p:nvPr>
        </p:nvSpPr>
        <p:spPr>
          <a:xfrm>
            <a:off x="815414" y="260648"/>
            <a:ext cx="7392821" cy="994122"/>
          </a:xfrm>
        </p:spPr>
        <p:txBody>
          <a:bodyPr>
            <a:noAutofit/>
          </a:bodyPr>
          <a:lstStyle>
            <a:lvl1pPr algn="l">
              <a:defRPr sz="3600"/>
            </a:lvl1pPr>
          </a:lstStyle>
          <a:p>
            <a:r>
              <a:rPr lang="de-DE" dirty="0"/>
              <a:t>Titelmasterformat durch Klicken bearbeiten</a:t>
            </a:r>
          </a:p>
        </p:txBody>
      </p:sp>
      <p:sp>
        <p:nvSpPr>
          <p:cNvPr id="6" name="Foliennummernplatzhalter 5"/>
          <p:cNvSpPr>
            <a:spLocks noGrp="1"/>
          </p:cNvSpPr>
          <p:nvPr>
            <p:ph type="sldNum" sz="quarter" idx="10"/>
          </p:nvPr>
        </p:nvSpPr>
        <p:spPr/>
        <p:txBody>
          <a:bodyPr/>
          <a:lstStyle>
            <a:lvl1pPr>
              <a:defRPr/>
            </a:lvl1pPr>
          </a:lstStyle>
          <a:p>
            <a:pPr>
              <a:defRPr/>
            </a:pPr>
            <a:fld id="{9915125D-C50A-4793-9E6C-FBF7E4131667}" type="slidenum">
              <a:rPr lang="de-DE">
                <a:solidFill>
                  <a:prstClr val="black">
                    <a:tint val="75000"/>
                  </a:prstClr>
                </a:solidFill>
              </a:rPr>
              <a:pPr>
                <a:defRPr/>
              </a:pPr>
              <a:t>‹Nr.›</a:t>
            </a:fld>
            <a:endParaRPr lang="de-DE">
              <a:solidFill>
                <a:prstClr val="black">
                  <a:tint val="75000"/>
                </a:prstClr>
              </a:solidFill>
            </a:endParaRPr>
          </a:p>
        </p:txBody>
      </p:sp>
    </p:spTree>
    <p:extLst>
      <p:ext uri="{BB962C8B-B14F-4D97-AF65-F5344CB8AC3E}">
        <p14:creationId xmlns:p14="http://schemas.microsoft.com/office/powerpoint/2010/main" val="1525760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el und Inhalt">
    <p:spTree>
      <p:nvGrpSpPr>
        <p:cNvPr id="1" name=""/>
        <p:cNvGrpSpPr/>
        <p:nvPr/>
      </p:nvGrpSpPr>
      <p:grpSpPr>
        <a:xfrm>
          <a:off x="0" y="0"/>
          <a:ext cx="0" cy="0"/>
          <a:chOff x="0" y="0"/>
          <a:chExt cx="0" cy="0"/>
        </a:xfrm>
      </p:grpSpPr>
      <p:sp>
        <p:nvSpPr>
          <p:cNvPr id="4" name="Rechteck 3"/>
          <p:cNvSpPr/>
          <p:nvPr userDrawn="1"/>
        </p:nvSpPr>
        <p:spPr>
          <a:xfrm>
            <a:off x="0" y="252413"/>
            <a:ext cx="431800" cy="100806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endParaRPr lang="de-DE">
              <a:solidFill>
                <a:prstClr val="white"/>
              </a:solidFill>
            </a:endParaRPr>
          </a:p>
        </p:txBody>
      </p:sp>
      <p:sp>
        <p:nvSpPr>
          <p:cNvPr id="5" name="Rechteck 4"/>
          <p:cNvSpPr/>
          <p:nvPr userDrawn="1"/>
        </p:nvSpPr>
        <p:spPr>
          <a:xfrm>
            <a:off x="624417" y="252413"/>
            <a:ext cx="7584016" cy="1008062"/>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4400">
              <a:solidFill>
                <a:prstClr val="black"/>
              </a:solidFill>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2" name="Titel 11"/>
          <p:cNvSpPr>
            <a:spLocks noGrp="1"/>
          </p:cNvSpPr>
          <p:nvPr>
            <p:ph type="title"/>
          </p:nvPr>
        </p:nvSpPr>
        <p:spPr>
          <a:xfrm>
            <a:off x="815414" y="260648"/>
            <a:ext cx="7392821" cy="994122"/>
          </a:xfrm>
        </p:spPr>
        <p:txBody>
          <a:bodyPr>
            <a:noAutofit/>
          </a:bodyPr>
          <a:lstStyle>
            <a:lvl1pPr algn="l">
              <a:defRPr sz="3600"/>
            </a:lvl1pPr>
          </a:lstStyle>
          <a:p>
            <a:r>
              <a:rPr lang="de-DE" dirty="0"/>
              <a:t>Titelmasterformat durch Klicken bearbeiten</a:t>
            </a:r>
          </a:p>
        </p:txBody>
      </p:sp>
      <p:sp>
        <p:nvSpPr>
          <p:cNvPr id="6" name="Foliennummernplatzhalter 5"/>
          <p:cNvSpPr>
            <a:spLocks noGrp="1"/>
          </p:cNvSpPr>
          <p:nvPr>
            <p:ph type="sldNum" sz="quarter" idx="10"/>
          </p:nvPr>
        </p:nvSpPr>
        <p:spPr/>
        <p:txBody>
          <a:bodyPr/>
          <a:lstStyle>
            <a:lvl1pPr>
              <a:defRPr/>
            </a:lvl1pPr>
          </a:lstStyle>
          <a:p>
            <a:pPr>
              <a:defRPr/>
            </a:pPr>
            <a:fld id="{9915125D-C50A-4793-9E6C-FBF7E4131667}" type="slidenum">
              <a:rPr lang="de-DE">
                <a:solidFill>
                  <a:prstClr val="black">
                    <a:tint val="75000"/>
                  </a:prstClr>
                </a:solidFill>
              </a:rPr>
              <a:pPr>
                <a:defRPr/>
              </a:pPr>
              <a:t>‹Nr.›</a:t>
            </a:fld>
            <a:endParaRPr lang="de-DE">
              <a:solidFill>
                <a:prstClr val="black">
                  <a:tint val="75000"/>
                </a:prstClr>
              </a:solidFill>
            </a:endParaRPr>
          </a:p>
        </p:txBody>
      </p:sp>
    </p:spTree>
    <p:extLst>
      <p:ext uri="{BB962C8B-B14F-4D97-AF65-F5344CB8AC3E}">
        <p14:creationId xmlns:p14="http://schemas.microsoft.com/office/powerpoint/2010/main" val="19935047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el und Inhalt">
    <p:spTree>
      <p:nvGrpSpPr>
        <p:cNvPr id="1" name=""/>
        <p:cNvGrpSpPr/>
        <p:nvPr/>
      </p:nvGrpSpPr>
      <p:grpSpPr>
        <a:xfrm>
          <a:off x="0" y="0"/>
          <a:ext cx="0" cy="0"/>
          <a:chOff x="0" y="0"/>
          <a:chExt cx="0" cy="0"/>
        </a:xfrm>
      </p:grpSpPr>
      <p:sp>
        <p:nvSpPr>
          <p:cNvPr id="4" name="Rechteck 3"/>
          <p:cNvSpPr/>
          <p:nvPr userDrawn="1"/>
        </p:nvSpPr>
        <p:spPr>
          <a:xfrm>
            <a:off x="0" y="252413"/>
            <a:ext cx="431800" cy="100806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endParaRPr lang="de-DE">
              <a:solidFill>
                <a:prstClr val="white"/>
              </a:solidFill>
            </a:endParaRPr>
          </a:p>
        </p:txBody>
      </p:sp>
      <p:sp>
        <p:nvSpPr>
          <p:cNvPr id="5" name="Rechteck 4"/>
          <p:cNvSpPr/>
          <p:nvPr userDrawn="1"/>
        </p:nvSpPr>
        <p:spPr>
          <a:xfrm>
            <a:off x="624417" y="252413"/>
            <a:ext cx="7584016" cy="1008062"/>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4400">
              <a:solidFill>
                <a:prstClr val="black"/>
              </a:solidFill>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2" name="Titel 11"/>
          <p:cNvSpPr>
            <a:spLocks noGrp="1"/>
          </p:cNvSpPr>
          <p:nvPr>
            <p:ph type="title"/>
          </p:nvPr>
        </p:nvSpPr>
        <p:spPr>
          <a:xfrm>
            <a:off x="815414" y="260648"/>
            <a:ext cx="7392821" cy="994122"/>
          </a:xfrm>
        </p:spPr>
        <p:txBody>
          <a:bodyPr>
            <a:noAutofit/>
          </a:bodyPr>
          <a:lstStyle>
            <a:lvl1pPr algn="l">
              <a:defRPr sz="3600"/>
            </a:lvl1pPr>
          </a:lstStyle>
          <a:p>
            <a:r>
              <a:rPr lang="de-DE" dirty="0"/>
              <a:t>Titelmasterformat durch Klicken bearbeiten</a:t>
            </a:r>
          </a:p>
        </p:txBody>
      </p:sp>
      <p:sp>
        <p:nvSpPr>
          <p:cNvPr id="6" name="Foliennummernplatzhalter 5"/>
          <p:cNvSpPr>
            <a:spLocks noGrp="1"/>
          </p:cNvSpPr>
          <p:nvPr>
            <p:ph type="sldNum" sz="quarter" idx="10"/>
          </p:nvPr>
        </p:nvSpPr>
        <p:spPr/>
        <p:txBody>
          <a:bodyPr/>
          <a:lstStyle>
            <a:lvl1pPr>
              <a:defRPr/>
            </a:lvl1pPr>
          </a:lstStyle>
          <a:p>
            <a:pPr>
              <a:defRPr/>
            </a:pPr>
            <a:fld id="{9915125D-C50A-4793-9E6C-FBF7E4131667}" type="slidenum">
              <a:rPr lang="de-DE">
                <a:solidFill>
                  <a:prstClr val="black">
                    <a:tint val="75000"/>
                  </a:prstClr>
                </a:solidFill>
              </a:rPr>
              <a:pPr>
                <a:defRPr/>
              </a:pPr>
              <a:t>‹Nr.›</a:t>
            </a:fld>
            <a:endParaRPr lang="de-DE">
              <a:solidFill>
                <a:prstClr val="black">
                  <a:tint val="75000"/>
                </a:prstClr>
              </a:solidFill>
            </a:endParaRPr>
          </a:p>
        </p:txBody>
      </p:sp>
    </p:spTree>
    <p:extLst>
      <p:ext uri="{BB962C8B-B14F-4D97-AF65-F5344CB8AC3E}">
        <p14:creationId xmlns:p14="http://schemas.microsoft.com/office/powerpoint/2010/main" val="19882508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el und Inhalt">
    <p:spTree>
      <p:nvGrpSpPr>
        <p:cNvPr id="1" name=""/>
        <p:cNvGrpSpPr/>
        <p:nvPr/>
      </p:nvGrpSpPr>
      <p:grpSpPr>
        <a:xfrm>
          <a:off x="0" y="0"/>
          <a:ext cx="0" cy="0"/>
          <a:chOff x="0" y="0"/>
          <a:chExt cx="0" cy="0"/>
        </a:xfrm>
      </p:grpSpPr>
      <p:sp>
        <p:nvSpPr>
          <p:cNvPr id="4" name="Rechteck 3"/>
          <p:cNvSpPr/>
          <p:nvPr userDrawn="1"/>
        </p:nvSpPr>
        <p:spPr>
          <a:xfrm>
            <a:off x="0" y="252413"/>
            <a:ext cx="431800" cy="100806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endParaRPr lang="de-DE">
              <a:solidFill>
                <a:prstClr val="white"/>
              </a:solidFill>
            </a:endParaRPr>
          </a:p>
        </p:txBody>
      </p:sp>
      <p:sp>
        <p:nvSpPr>
          <p:cNvPr id="5" name="Rechteck 4"/>
          <p:cNvSpPr/>
          <p:nvPr userDrawn="1"/>
        </p:nvSpPr>
        <p:spPr>
          <a:xfrm>
            <a:off x="624417" y="252413"/>
            <a:ext cx="7584016" cy="1008062"/>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4400">
              <a:solidFill>
                <a:prstClr val="black"/>
              </a:solidFill>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2" name="Titel 11"/>
          <p:cNvSpPr>
            <a:spLocks noGrp="1"/>
          </p:cNvSpPr>
          <p:nvPr>
            <p:ph type="title"/>
          </p:nvPr>
        </p:nvSpPr>
        <p:spPr>
          <a:xfrm>
            <a:off x="815414" y="260648"/>
            <a:ext cx="7392821" cy="994122"/>
          </a:xfrm>
        </p:spPr>
        <p:txBody>
          <a:bodyPr>
            <a:noAutofit/>
          </a:bodyPr>
          <a:lstStyle>
            <a:lvl1pPr algn="l">
              <a:defRPr sz="3600"/>
            </a:lvl1pPr>
          </a:lstStyle>
          <a:p>
            <a:r>
              <a:rPr lang="de-DE" dirty="0"/>
              <a:t>Titelmasterformat durch Klicken bearbeiten</a:t>
            </a:r>
          </a:p>
        </p:txBody>
      </p:sp>
      <p:sp>
        <p:nvSpPr>
          <p:cNvPr id="6" name="Foliennummernplatzhalter 5"/>
          <p:cNvSpPr>
            <a:spLocks noGrp="1"/>
          </p:cNvSpPr>
          <p:nvPr>
            <p:ph type="sldNum" sz="quarter" idx="10"/>
          </p:nvPr>
        </p:nvSpPr>
        <p:spPr/>
        <p:txBody>
          <a:bodyPr/>
          <a:lstStyle>
            <a:lvl1pPr>
              <a:defRPr/>
            </a:lvl1pPr>
          </a:lstStyle>
          <a:p>
            <a:pPr>
              <a:defRPr/>
            </a:pPr>
            <a:fld id="{9915125D-C50A-4793-9E6C-FBF7E4131667}" type="slidenum">
              <a:rPr lang="de-DE">
                <a:solidFill>
                  <a:prstClr val="black">
                    <a:tint val="75000"/>
                  </a:prstClr>
                </a:solidFill>
              </a:rPr>
              <a:pPr>
                <a:defRPr/>
              </a:pPr>
              <a:t>‹Nr.›</a:t>
            </a:fld>
            <a:endParaRPr lang="de-DE">
              <a:solidFill>
                <a:prstClr val="black">
                  <a:tint val="75000"/>
                </a:prstClr>
              </a:solidFill>
            </a:endParaRPr>
          </a:p>
        </p:txBody>
      </p:sp>
    </p:spTree>
    <p:extLst>
      <p:ext uri="{BB962C8B-B14F-4D97-AF65-F5344CB8AC3E}">
        <p14:creationId xmlns:p14="http://schemas.microsoft.com/office/powerpoint/2010/main" val="39637045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itel und Inhalt">
    <p:spTree>
      <p:nvGrpSpPr>
        <p:cNvPr id="1" name=""/>
        <p:cNvGrpSpPr/>
        <p:nvPr/>
      </p:nvGrpSpPr>
      <p:grpSpPr>
        <a:xfrm>
          <a:off x="0" y="0"/>
          <a:ext cx="0" cy="0"/>
          <a:chOff x="0" y="0"/>
          <a:chExt cx="0" cy="0"/>
        </a:xfrm>
      </p:grpSpPr>
      <p:sp>
        <p:nvSpPr>
          <p:cNvPr id="4" name="Rechteck 3"/>
          <p:cNvSpPr/>
          <p:nvPr userDrawn="1"/>
        </p:nvSpPr>
        <p:spPr>
          <a:xfrm>
            <a:off x="0" y="252413"/>
            <a:ext cx="431800" cy="100806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endParaRPr lang="de-DE">
              <a:solidFill>
                <a:prstClr val="white"/>
              </a:solidFill>
            </a:endParaRPr>
          </a:p>
        </p:txBody>
      </p:sp>
      <p:sp>
        <p:nvSpPr>
          <p:cNvPr id="5" name="Rechteck 4"/>
          <p:cNvSpPr/>
          <p:nvPr userDrawn="1"/>
        </p:nvSpPr>
        <p:spPr>
          <a:xfrm>
            <a:off x="624417" y="252413"/>
            <a:ext cx="7584016" cy="1008062"/>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4400">
              <a:solidFill>
                <a:prstClr val="black"/>
              </a:solidFill>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2" name="Titel 11"/>
          <p:cNvSpPr>
            <a:spLocks noGrp="1"/>
          </p:cNvSpPr>
          <p:nvPr>
            <p:ph type="title"/>
          </p:nvPr>
        </p:nvSpPr>
        <p:spPr>
          <a:xfrm>
            <a:off x="815414" y="260648"/>
            <a:ext cx="7392821" cy="994122"/>
          </a:xfrm>
        </p:spPr>
        <p:txBody>
          <a:bodyPr>
            <a:noAutofit/>
          </a:bodyPr>
          <a:lstStyle>
            <a:lvl1pPr algn="l">
              <a:defRPr sz="3600"/>
            </a:lvl1pPr>
          </a:lstStyle>
          <a:p>
            <a:r>
              <a:rPr lang="de-DE" dirty="0"/>
              <a:t>Titelmasterformat durch Klicken bearbeiten</a:t>
            </a:r>
          </a:p>
        </p:txBody>
      </p:sp>
      <p:sp>
        <p:nvSpPr>
          <p:cNvPr id="6" name="Foliennummernplatzhalter 5"/>
          <p:cNvSpPr>
            <a:spLocks noGrp="1"/>
          </p:cNvSpPr>
          <p:nvPr>
            <p:ph type="sldNum" sz="quarter" idx="10"/>
          </p:nvPr>
        </p:nvSpPr>
        <p:spPr/>
        <p:txBody>
          <a:bodyPr/>
          <a:lstStyle>
            <a:lvl1pPr>
              <a:defRPr/>
            </a:lvl1pPr>
          </a:lstStyle>
          <a:p>
            <a:pPr>
              <a:defRPr/>
            </a:pPr>
            <a:fld id="{9915125D-C50A-4793-9E6C-FBF7E4131667}" type="slidenum">
              <a:rPr lang="de-DE">
                <a:solidFill>
                  <a:prstClr val="black">
                    <a:tint val="75000"/>
                  </a:prstClr>
                </a:solidFill>
              </a:rPr>
              <a:pPr>
                <a:defRPr/>
              </a:pPr>
              <a:t>‹Nr.›</a:t>
            </a:fld>
            <a:endParaRPr lang="de-DE">
              <a:solidFill>
                <a:prstClr val="black">
                  <a:tint val="75000"/>
                </a:prstClr>
              </a:solidFill>
            </a:endParaRPr>
          </a:p>
        </p:txBody>
      </p:sp>
    </p:spTree>
    <p:extLst>
      <p:ext uri="{BB962C8B-B14F-4D97-AF65-F5344CB8AC3E}">
        <p14:creationId xmlns:p14="http://schemas.microsoft.com/office/powerpoint/2010/main" val="599286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27796"/>
          </a:xfrm>
        </p:spPr>
        <p:txBody>
          <a:bodyPr/>
          <a:lstStyle/>
          <a:p>
            <a:r>
              <a:rPr lang="de-DE" dirty="0"/>
              <a:t>Titelmasterformat durch Klicken bearbeiten</a:t>
            </a:r>
            <a:endParaRPr lang="en-US" dirty="0"/>
          </a:p>
        </p:txBody>
      </p:sp>
      <p:sp>
        <p:nvSpPr>
          <p:cNvPr id="3" name="Content Placeholder 2"/>
          <p:cNvSpPr>
            <a:spLocks noGrp="1"/>
          </p:cNvSpPr>
          <p:nvPr>
            <p:ph idx="1"/>
          </p:nvPr>
        </p:nvSpPr>
        <p:spPr>
          <a:xfrm>
            <a:off x="1097280" y="1122947"/>
            <a:ext cx="10058400" cy="4991414"/>
          </a:xfr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10"/>
          </p:nvPr>
        </p:nvSpPr>
        <p:spPr/>
        <p:txBody>
          <a:bodyPr/>
          <a:lstStyle/>
          <a:p>
            <a:fld id="{81961F08-1B58-47EE-8CEF-DD85D05FA971}" type="datetime1">
              <a:rPr lang="de-DE" smtClean="0"/>
              <a:t>25.09.2025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F8162D8-3D3F-4AEA-B8A5-C9B1AE1D9348}" type="slidenum">
              <a:rPr lang="de-DE" smtClean="0"/>
              <a:pPr/>
              <a:t>‹Nr.›</a:t>
            </a:fld>
            <a:endParaRPr lang="de-DE"/>
          </a:p>
        </p:txBody>
      </p:sp>
    </p:spTree>
    <p:extLst>
      <p:ext uri="{BB962C8B-B14F-4D97-AF65-F5344CB8AC3E}">
        <p14:creationId xmlns:p14="http://schemas.microsoft.com/office/powerpoint/2010/main" val="11667130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itel und Inhalt">
    <p:spTree>
      <p:nvGrpSpPr>
        <p:cNvPr id="1" name=""/>
        <p:cNvGrpSpPr/>
        <p:nvPr/>
      </p:nvGrpSpPr>
      <p:grpSpPr>
        <a:xfrm>
          <a:off x="0" y="0"/>
          <a:ext cx="0" cy="0"/>
          <a:chOff x="0" y="0"/>
          <a:chExt cx="0" cy="0"/>
        </a:xfrm>
      </p:grpSpPr>
      <p:sp>
        <p:nvSpPr>
          <p:cNvPr id="4" name="Rechteck 3"/>
          <p:cNvSpPr/>
          <p:nvPr userDrawn="1"/>
        </p:nvSpPr>
        <p:spPr>
          <a:xfrm>
            <a:off x="0" y="252413"/>
            <a:ext cx="431800" cy="100806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endParaRPr lang="de-DE">
              <a:solidFill>
                <a:prstClr val="white"/>
              </a:solidFill>
            </a:endParaRPr>
          </a:p>
        </p:txBody>
      </p:sp>
      <p:sp>
        <p:nvSpPr>
          <p:cNvPr id="5" name="Rechteck 4"/>
          <p:cNvSpPr/>
          <p:nvPr userDrawn="1"/>
        </p:nvSpPr>
        <p:spPr>
          <a:xfrm>
            <a:off x="624417" y="252413"/>
            <a:ext cx="7584016" cy="1008062"/>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4400">
              <a:solidFill>
                <a:prstClr val="black"/>
              </a:solidFill>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2" name="Titel 11"/>
          <p:cNvSpPr>
            <a:spLocks noGrp="1"/>
          </p:cNvSpPr>
          <p:nvPr>
            <p:ph type="title"/>
          </p:nvPr>
        </p:nvSpPr>
        <p:spPr>
          <a:xfrm>
            <a:off x="815414" y="260648"/>
            <a:ext cx="7392821" cy="994122"/>
          </a:xfrm>
        </p:spPr>
        <p:txBody>
          <a:bodyPr>
            <a:noAutofit/>
          </a:bodyPr>
          <a:lstStyle>
            <a:lvl1pPr algn="l">
              <a:defRPr sz="3600"/>
            </a:lvl1pPr>
          </a:lstStyle>
          <a:p>
            <a:r>
              <a:rPr lang="de-DE" dirty="0"/>
              <a:t>Titelmasterformat durch Klicken bearbeiten</a:t>
            </a:r>
          </a:p>
        </p:txBody>
      </p:sp>
      <p:sp>
        <p:nvSpPr>
          <p:cNvPr id="6" name="Foliennummernplatzhalter 5"/>
          <p:cNvSpPr>
            <a:spLocks noGrp="1"/>
          </p:cNvSpPr>
          <p:nvPr>
            <p:ph type="sldNum" sz="quarter" idx="10"/>
          </p:nvPr>
        </p:nvSpPr>
        <p:spPr/>
        <p:txBody>
          <a:bodyPr/>
          <a:lstStyle>
            <a:lvl1pPr>
              <a:defRPr/>
            </a:lvl1pPr>
          </a:lstStyle>
          <a:p>
            <a:pPr>
              <a:defRPr/>
            </a:pPr>
            <a:fld id="{9915125D-C50A-4793-9E6C-FBF7E4131667}" type="slidenum">
              <a:rPr lang="de-DE">
                <a:solidFill>
                  <a:prstClr val="black">
                    <a:tint val="75000"/>
                  </a:prstClr>
                </a:solidFill>
              </a:rPr>
              <a:pPr>
                <a:defRPr/>
              </a:pPr>
              <a:t>‹Nr.›</a:t>
            </a:fld>
            <a:endParaRPr lang="de-DE">
              <a:solidFill>
                <a:prstClr val="black">
                  <a:tint val="75000"/>
                </a:prstClr>
              </a:solidFill>
            </a:endParaRPr>
          </a:p>
        </p:txBody>
      </p:sp>
    </p:spTree>
    <p:extLst>
      <p:ext uri="{BB962C8B-B14F-4D97-AF65-F5344CB8AC3E}">
        <p14:creationId xmlns:p14="http://schemas.microsoft.com/office/powerpoint/2010/main" val="1479451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0_Titel und Inhalt">
    <p:spTree>
      <p:nvGrpSpPr>
        <p:cNvPr id="1" name=""/>
        <p:cNvGrpSpPr/>
        <p:nvPr/>
      </p:nvGrpSpPr>
      <p:grpSpPr>
        <a:xfrm>
          <a:off x="0" y="0"/>
          <a:ext cx="0" cy="0"/>
          <a:chOff x="0" y="0"/>
          <a:chExt cx="0" cy="0"/>
        </a:xfrm>
      </p:grpSpPr>
      <p:sp>
        <p:nvSpPr>
          <p:cNvPr id="4" name="Rechteck 3"/>
          <p:cNvSpPr/>
          <p:nvPr userDrawn="1"/>
        </p:nvSpPr>
        <p:spPr>
          <a:xfrm>
            <a:off x="0" y="252413"/>
            <a:ext cx="431800" cy="100806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endParaRPr lang="de-DE">
              <a:solidFill>
                <a:prstClr val="white"/>
              </a:solidFill>
            </a:endParaRPr>
          </a:p>
        </p:txBody>
      </p:sp>
      <p:sp>
        <p:nvSpPr>
          <p:cNvPr id="5" name="Rechteck 4"/>
          <p:cNvSpPr/>
          <p:nvPr userDrawn="1"/>
        </p:nvSpPr>
        <p:spPr>
          <a:xfrm>
            <a:off x="624417" y="252413"/>
            <a:ext cx="7584016" cy="1008062"/>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4400">
              <a:solidFill>
                <a:prstClr val="black"/>
              </a:solidFill>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2" name="Titel 11"/>
          <p:cNvSpPr>
            <a:spLocks noGrp="1"/>
          </p:cNvSpPr>
          <p:nvPr>
            <p:ph type="title"/>
          </p:nvPr>
        </p:nvSpPr>
        <p:spPr>
          <a:xfrm>
            <a:off x="815414" y="260648"/>
            <a:ext cx="7392821" cy="994122"/>
          </a:xfrm>
        </p:spPr>
        <p:txBody>
          <a:bodyPr>
            <a:noAutofit/>
          </a:bodyPr>
          <a:lstStyle>
            <a:lvl1pPr algn="l">
              <a:defRPr sz="3600"/>
            </a:lvl1pPr>
          </a:lstStyle>
          <a:p>
            <a:r>
              <a:rPr lang="de-DE" dirty="0"/>
              <a:t>Titelmasterformat durch Klicken bearbeiten</a:t>
            </a:r>
          </a:p>
        </p:txBody>
      </p:sp>
      <p:sp>
        <p:nvSpPr>
          <p:cNvPr id="6" name="Foliennummernplatzhalter 5"/>
          <p:cNvSpPr>
            <a:spLocks noGrp="1"/>
          </p:cNvSpPr>
          <p:nvPr>
            <p:ph type="sldNum" sz="quarter" idx="10"/>
          </p:nvPr>
        </p:nvSpPr>
        <p:spPr/>
        <p:txBody>
          <a:bodyPr/>
          <a:lstStyle>
            <a:lvl1pPr>
              <a:defRPr/>
            </a:lvl1pPr>
          </a:lstStyle>
          <a:p>
            <a:pPr>
              <a:defRPr/>
            </a:pPr>
            <a:fld id="{9915125D-C50A-4793-9E6C-FBF7E4131667}" type="slidenum">
              <a:rPr lang="de-DE">
                <a:solidFill>
                  <a:prstClr val="black">
                    <a:tint val="75000"/>
                  </a:prstClr>
                </a:solidFill>
              </a:rPr>
              <a:pPr>
                <a:defRPr/>
              </a:pPr>
              <a:t>‹Nr.›</a:t>
            </a:fld>
            <a:endParaRPr lang="de-DE">
              <a:solidFill>
                <a:prstClr val="black">
                  <a:tint val="75000"/>
                </a:prstClr>
              </a:solidFill>
            </a:endParaRPr>
          </a:p>
        </p:txBody>
      </p:sp>
    </p:spTree>
    <p:extLst>
      <p:ext uri="{BB962C8B-B14F-4D97-AF65-F5344CB8AC3E}">
        <p14:creationId xmlns:p14="http://schemas.microsoft.com/office/powerpoint/2010/main" val="38510538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1_Titel und Inhalt">
    <p:spTree>
      <p:nvGrpSpPr>
        <p:cNvPr id="1" name=""/>
        <p:cNvGrpSpPr/>
        <p:nvPr/>
      </p:nvGrpSpPr>
      <p:grpSpPr>
        <a:xfrm>
          <a:off x="0" y="0"/>
          <a:ext cx="0" cy="0"/>
          <a:chOff x="0" y="0"/>
          <a:chExt cx="0" cy="0"/>
        </a:xfrm>
      </p:grpSpPr>
      <p:sp>
        <p:nvSpPr>
          <p:cNvPr id="4" name="Rechteck 3"/>
          <p:cNvSpPr/>
          <p:nvPr userDrawn="1"/>
        </p:nvSpPr>
        <p:spPr>
          <a:xfrm>
            <a:off x="0" y="252413"/>
            <a:ext cx="431800" cy="100806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endParaRPr lang="de-DE">
              <a:solidFill>
                <a:prstClr val="white"/>
              </a:solidFill>
            </a:endParaRPr>
          </a:p>
        </p:txBody>
      </p:sp>
      <p:sp>
        <p:nvSpPr>
          <p:cNvPr id="5" name="Rechteck 4"/>
          <p:cNvSpPr/>
          <p:nvPr userDrawn="1"/>
        </p:nvSpPr>
        <p:spPr>
          <a:xfrm>
            <a:off x="624417" y="252413"/>
            <a:ext cx="7584016" cy="1008062"/>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4400">
              <a:solidFill>
                <a:prstClr val="black"/>
              </a:solidFill>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2" name="Titel 11"/>
          <p:cNvSpPr>
            <a:spLocks noGrp="1"/>
          </p:cNvSpPr>
          <p:nvPr>
            <p:ph type="title"/>
          </p:nvPr>
        </p:nvSpPr>
        <p:spPr>
          <a:xfrm>
            <a:off x="815414" y="260648"/>
            <a:ext cx="7392821" cy="994122"/>
          </a:xfrm>
        </p:spPr>
        <p:txBody>
          <a:bodyPr>
            <a:noAutofit/>
          </a:bodyPr>
          <a:lstStyle>
            <a:lvl1pPr algn="l">
              <a:defRPr sz="3600"/>
            </a:lvl1pPr>
          </a:lstStyle>
          <a:p>
            <a:r>
              <a:rPr lang="de-DE" dirty="0"/>
              <a:t>Titelmasterformat durch Klicken bearbeiten</a:t>
            </a:r>
          </a:p>
        </p:txBody>
      </p:sp>
      <p:sp>
        <p:nvSpPr>
          <p:cNvPr id="6" name="Foliennummernplatzhalter 5"/>
          <p:cNvSpPr>
            <a:spLocks noGrp="1"/>
          </p:cNvSpPr>
          <p:nvPr>
            <p:ph type="sldNum" sz="quarter" idx="10"/>
          </p:nvPr>
        </p:nvSpPr>
        <p:spPr/>
        <p:txBody>
          <a:bodyPr/>
          <a:lstStyle>
            <a:lvl1pPr>
              <a:defRPr/>
            </a:lvl1pPr>
          </a:lstStyle>
          <a:p>
            <a:pPr>
              <a:defRPr/>
            </a:pPr>
            <a:fld id="{9915125D-C50A-4793-9E6C-FBF7E4131667}" type="slidenum">
              <a:rPr lang="de-DE">
                <a:solidFill>
                  <a:prstClr val="black">
                    <a:tint val="75000"/>
                  </a:prstClr>
                </a:solidFill>
              </a:rPr>
              <a:pPr>
                <a:defRPr/>
              </a:pPr>
              <a:t>‹Nr.›</a:t>
            </a:fld>
            <a:endParaRPr lang="de-DE">
              <a:solidFill>
                <a:prstClr val="black">
                  <a:tint val="75000"/>
                </a:prstClr>
              </a:solidFill>
            </a:endParaRPr>
          </a:p>
        </p:txBody>
      </p:sp>
    </p:spTree>
    <p:extLst>
      <p:ext uri="{BB962C8B-B14F-4D97-AF65-F5344CB8AC3E}">
        <p14:creationId xmlns:p14="http://schemas.microsoft.com/office/powerpoint/2010/main" val="1123795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de-DE"/>
              <a:t>Titelmasterformat durch Klicken bearbeiten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B02FC870-74C5-4824-8A6F-FD41D55AAD57}" type="datetime1">
              <a:rPr lang="de-DE" smtClean="0"/>
              <a:t>25.09.2025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F8162D8-3D3F-4AEA-B8A5-C9B1AE1D9348}" type="slidenum">
              <a:rPr lang="de-DE" smtClean="0"/>
              <a:pPr/>
              <a:t>‹Nr.›</a:t>
            </a:fld>
            <a:endParaRPr lang="de-D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645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Date Placeholder 4"/>
          <p:cNvSpPr>
            <a:spLocks noGrp="1"/>
          </p:cNvSpPr>
          <p:nvPr>
            <p:ph type="dt" sz="half" idx="10"/>
          </p:nvPr>
        </p:nvSpPr>
        <p:spPr/>
        <p:txBody>
          <a:bodyPr/>
          <a:lstStyle/>
          <a:p>
            <a:fld id="{2637E282-2D48-4D79-91AA-AC631BB6A90B}" type="datetime1">
              <a:rPr lang="de-DE" smtClean="0"/>
              <a:t>25.09.2025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F8162D8-3D3F-4AEA-B8A5-C9B1AE1D9348}" type="slidenum">
              <a:rPr lang="de-DE" smtClean="0"/>
              <a:pPr/>
              <a:t>‹Nr.›</a:t>
            </a:fld>
            <a:endParaRPr lang="de-DE"/>
          </a:p>
        </p:txBody>
      </p:sp>
    </p:spTree>
    <p:extLst>
      <p:ext uri="{BB962C8B-B14F-4D97-AF65-F5344CB8AC3E}">
        <p14:creationId xmlns:p14="http://schemas.microsoft.com/office/powerpoint/2010/main" val="177603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582973"/>
          </a:xfrm>
        </p:spPr>
        <p:txBody>
          <a:bodyPr/>
          <a:lstStyle/>
          <a:p>
            <a:r>
              <a:rPr lang="de-DE" dirty="0"/>
              <a:t>Titelmasterformat durch Klicken bearbeiten</a:t>
            </a:r>
            <a:endParaRPr lang="en-US" dirty="0"/>
          </a:p>
        </p:txBody>
      </p:sp>
      <p:sp>
        <p:nvSpPr>
          <p:cNvPr id="3" name="Text Placeholder 2"/>
          <p:cNvSpPr>
            <a:spLocks noGrp="1"/>
          </p:cNvSpPr>
          <p:nvPr>
            <p:ph type="body" idx="1"/>
          </p:nvPr>
        </p:nvSpPr>
        <p:spPr>
          <a:xfrm>
            <a:off x="1097280" y="1263341"/>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p:cNvSpPr>
            <a:spLocks noGrp="1"/>
          </p:cNvSpPr>
          <p:nvPr>
            <p:ph sz="half" idx="2"/>
          </p:nvPr>
        </p:nvSpPr>
        <p:spPr>
          <a:xfrm>
            <a:off x="1097280" y="1999623"/>
            <a:ext cx="4937760" cy="33782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217920" y="1263341"/>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Content Placeholder 5"/>
          <p:cNvSpPr>
            <a:spLocks noGrp="1"/>
          </p:cNvSpPr>
          <p:nvPr>
            <p:ph sz="quarter" idx="4"/>
          </p:nvPr>
        </p:nvSpPr>
        <p:spPr>
          <a:xfrm>
            <a:off x="6217920" y="1999623"/>
            <a:ext cx="4937760" cy="33782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FCFA05A2-5C76-4657-8535-389CA530B282}" type="datetime1">
              <a:rPr lang="de-DE" smtClean="0"/>
              <a:t>25.09.2025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4F8162D8-3D3F-4AEA-B8A5-C9B1AE1D9348}" type="slidenum">
              <a:rPr lang="de-DE" smtClean="0"/>
              <a:pPr/>
              <a:t>‹Nr.›</a:t>
            </a:fld>
            <a:endParaRPr lang="de-DE"/>
          </a:p>
        </p:txBody>
      </p:sp>
    </p:spTree>
    <p:extLst>
      <p:ext uri="{BB962C8B-B14F-4D97-AF65-F5344CB8AC3E}">
        <p14:creationId xmlns:p14="http://schemas.microsoft.com/office/powerpoint/2010/main" val="3653907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lvl1pPr>
          </a:lstStyle>
          <a:p>
            <a:r>
              <a:rPr lang="de-DE" dirty="0"/>
              <a:t>Titelmasterformat durch Klicken bearbeiten</a:t>
            </a:r>
            <a:endParaRPr lang="en-US" dirty="0"/>
          </a:p>
        </p:txBody>
      </p:sp>
      <p:sp>
        <p:nvSpPr>
          <p:cNvPr id="3" name="Date Placeholder 2"/>
          <p:cNvSpPr>
            <a:spLocks noGrp="1"/>
          </p:cNvSpPr>
          <p:nvPr>
            <p:ph type="dt" sz="half" idx="10"/>
          </p:nvPr>
        </p:nvSpPr>
        <p:spPr/>
        <p:txBody>
          <a:bodyPr/>
          <a:lstStyle/>
          <a:p>
            <a:fld id="{8D89B56E-674D-4514-8F45-111EB51F0E66}" type="datetime1">
              <a:rPr lang="de-DE" smtClean="0"/>
              <a:t>25.09.2025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4F8162D8-3D3F-4AEA-B8A5-C9B1AE1D9348}" type="slidenum">
              <a:rPr lang="de-DE" smtClean="0"/>
              <a:pPr/>
              <a:t>‹Nr.›</a:t>
            </a:fld>
            <a:endParaRPr lang="de-DE"/>
          </a:p>
        </p:txBody>
      </p:sp>
    </p:spTree>
    <p:extLst>
      <p:ext uri="{BB962C8B-B14F-4D97-AF65-F5344CB8AC3E}">
        <p14:creationId xmlns:p14="http://schemas.microsoft.com/office/powerpoint/2010/main" val="3789341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3A04495-B99F-4801-A02F-305FAD260FDD}" type="datetime1">
              <a:rPr lang="de-DE" smtClean="0"/>
              <a:t>25.09.2025</a:t>
            </a:fld>
            <a:endParaRPr lang="de-D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de-DE"/>
          </a:p>
        </p:txBody>
      </p:sp>
      <p:sp>
        <p:nvSpPr>
          <p:cNvPr id="9" name="Slide Number Placeholder 8"/>
          <p:cNvSpPr>
            <a:spLocks noGrp="1"/>
          </p:cNvSpPr>
          <p:nvPr>
            <p:ph type="sldNum" sz="quarter" idx="12"/>
          </p:nvPr>
        </p:nvSpPr>
        <p:spPr/>
        <p:txBody>
          <a:bodyPr/>
          <a:lstStyle/>
          <a:p>
            <a:fld id="{4F8162D8-3D3F-4AEA-B8A5-C9B1AE1D9348}" type="slidenum">
              <a:rPr lang="de-DE" smtClean="0"/>
              <a:pPr/>
              <a:t>‹Nr.›</a:t>
            </a:fld>
            <a:endParaRPr lang="de-DE"/>
          </a:p>
        </p:txBody>
      </p:sp>
    </p:spTree>
    <p:extLst>
      <p:ext uri="{BB962C8B-B14F-4D97-AF65-F5344CB8AC3E}">
        <p14:creationId xmlns:p14="http://schemas.microsoft.com/office/powerpoint/2010/main" val="162574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de-DE"/>
              <a:t>Titelmasterformat durch Klicken bearbeiten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9516807-966F-4295-AF86-64093C8EB2AC}" type="datetime1">
              <a:rPr lang="de-DE" smtClean="0"/>
              <a:t>25.09.2025</a:t>
            </a:fld>
            <a:endParaRPr lang="de-D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de-DE">
              <a:solidFill>
                <a:srgbClr val="637052"/>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8162D8-3D3F-4AEA-B8A5-C9B1AE1D9348}" type="slidenum">
              <a:rPr lang="de-DE" smtClean="0">
                <a:solidFill>
                  <a:srgbClr val="637052"/>
                </a:solidFill>
              </a:rPr>
              <a:pPr/>
              <a:t>‹Nr.›</a:t>
            </a:fld>
            <a:endParaRPr lang="de-DE">
              <a:solidFill>
                <a:srgbClr val="637052"/>
              </a:solidFill>
            </a:endParaRPr>
          </a:p>
        </p:txBody>
      </p:sp>
    </p:spTree>
    <p:extLst>
      <p:ext uri="{BB962C8B-B14F-4D97-AF65-F5344CB8AC3E}">
        <p14:creationId xmlns:p14="http://schemas.microsoft.com/office/powerpoint/2010/main" val="3722532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e Placeholder 4"/>
          <p:cNvSpPr>
            <a:spLocks noGrp="1"/>
          </p:cNvSpPr>
          <p:nvPr>
            <p:ph type="dt" sz="half" idx="10"/>
          </p:nvPr>
        </p:nvSpPr>
        <p:spPr/>
        <p:txBody>
          <a:bodyPr/>
          <a:lstStyle/>
          <a:p>
            <a:fld id="{FCF69A8D-41E1-4F64-889F-9409038D827A}" type="datetime1">
              <a:rPr lang="de-DE" smtClean="0"/>
              <a:t>25.09.2025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F8162D8-3D3F-4AEA-B8A5-C9B1AE1D9348}" type="slidenum">
              <a:rPr lang="de-DE" smtClean="0"/>
              <a:pPr/>
              <a:t>‹Nr.›</a:t>
            </a:fld>
            <a:endParaRPr lang="de-DE"/>
          </a:p>
        </p:txBody>
      </p:sp>
    </p:spTree>
    <p:extLst>
      <p:ext uri="{BB962C8B-B14F-4D97-AF65-F5344CB8AC3E}">
        <p14:creationId xmlns:p14="http://schemas.microsoft.com/office/powerpoint/2010/main" val="1604780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559358"/>
            <a:ext cx="12192000" cy="29864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504259"/>
            <a:ext cx="12192000" cy="550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66801" y="184824"/>
            <a:ext cx="10058400" cy="727607"/>
          </a:xfrm>
          <a:prstGeom prst="rect">
            <a:avLst/>
          </a:prstGeom>
        </p:spPr>
        <p:txBody>
          <a:bodyPr vert="horz" lIns="91440" tIns="45720" rIns="91440" bIns="45720" rtlCol="0" anchor="b">
            <a:normAutofit/>
          </a:bodyPr>
          <a:lstStyle/>
          <a:p>
            <a:r>
              <a:rPr lang="de-DE" dirty="0"/>
              <a:t>Titelmasterformat durch Klicken bearbeiten</a:t>
            </a:r>
            <a:endParaRPr lang="en-US" dirty="0"/>
          </a:p>
        </p:txBody>
      </p:sp>
      <p:sp>
        <p:nvSpPr>
          <p:cNvPr id="3" name="Text Placeholder 2"/>
          <p:cNvSpPr>
            <a:spLocks noGrp="1"/>
          </p:cNvSpPr>
          <p:nvPr>
            <p:ph type="body" idx="1"/>
          </p:nvPr>
        </p:nvSpPr>
        <p:spPr>
          <a:xfrm>
            <a:off x="1097280" y="1082842"/>
            <a:ext cx="10058400" cy="5031519"/>
          </a:xfrm>
          <a:prstGeom prst="rect">
            <a:avLst/>
          </a:prstGeom>
        </p:spPr>
        <p:txBody>
          <a:bodyPr vert="horz" lIns="0" tIns="45720" rIns="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65EF317-F48E-4DBA-81A0-4DA53C2D110E}" type="datetime1">
              <a:rPr lang="de-DE" smtClean="0"/>
              <a:t>25.09.2025</a:t>
            </a:fld>
            <a:endParaRPr lang="de-D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de-D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6FB0494-51D4-4AE3-8E26-20F9A7C787A0}" type="slidenum">
              <a:rPr lang="de-DE" smtClean="0"/>
              <a:t>‹Nr.›</a:t>
            </a:fld>
            <a:endParaRPr lang="de-DE"/>
          </a:p>
        </p:txBody>
      </p:sp>
      <p:cxnSp>
        <p:nvCxnSpPr>
          <p:cNvPr id="10" name="Straight Connector 9"/>
          <p:cNvCxnSpPr/>
          <p:nvPr/>
        </p:nvCxnSpPr>
        <p:spPr>
          <a:xfrm>
            <a:off x="1097280" y="912431"/>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42912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p:hf sldNum="0" hdr="0" ftr="0" dt="0"/>
  <p:txStyles>
    <p:titleStyle>
      <a:lvl1pPr algn="l" defTabSz="914400" rtl="0" eaLnBrk="1" latinLnBrk="0" hangingPunct="1">
        <a:lnSpc>
          <a:spcPct val="85000"/>
        </a:lnSpc>
        <a:spcBef>
          <a:spcPct val="0"/>
        </a:spcBef>
        <a:buNone/>
        <a:defRPr sz="3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9D2F1D-C267-6BA2-4002-1846BF42E9EA}"/>
              </a:ext>
            </a:extLst>
          </p:cNvPr>
          <p:cNvSpPr>
            <a:spLocks noGrp="1"/>
          </p:cNvSpPr>
          <p:nvPr>
            <p:ph type="ctrTitle"/>
          </p:nvPr>
        </p:nvSpPr>
        <p:spPr>
          <a:xfrm>
            <a:off x="1066800" y="684304"/>
            <a:ext cx="10058400" cy="2900733"/>
          </a:xfrm>
          <a:noFill/>
        </p:spPr>
        <p:txBody>
          <a:bodyPr anchor="ctr">
            <a:noAutofit/>
          </a:bodyPr>
          <a:lstStyle/>
          <a:p>
            <a:pPr>
              <a:lnSpc>
                <a:spcPct val="100000"/>
              </a:lnSpc>
              <a:spcBef>
                <a:spcPts val="1800"/>
              </a:spcBef>
            </a:pPr>
            <a:br>
              <a:rPr lang="en-US" sz="4000" b="1" dirty="0">
                <a:solidFill>
                  <a:srgbClr val="002060"/>
                </a:solidFill>
              </a:rPr>
            </a:br>
            <a:br>
              <a:rPr lang="en-US" sz="4000" b="1" dirty="0">
                <a:solidFill>
                  <a:srgbClr val="002060"/>
                </a:solidFill>
              </a:rPr>
            </a:br>
            <a:r>
              <a:rPr lang="en-US" sz="4000" b="1" dirty="0" err="1">
                <a:solidFill>
                  <a:srgbClr val="002060"/>
                </a:solidFill>
              </a:rPr>
              <a:t>Ressourcenorientierte</a:t>
            </a:r>
            <a:r>
              <a:rPr lang="en-US" sz="4000" b="1" dirty="0">
                <a:solidFill>
                  <a:srgbClr val="002060"/>
                </a:solidFill>
              </a:rPr>
              <a:t> </a:t>
            </a:r>
            <a:r>
              <a:rPr lang="en-US" sz="4000" b="1" dirty="0" err="1">
                <a:solidFill>
                  <a:srgbClr val="002060"/>
                </a:solidFill>
              </a:rPr>
              <a:t>Straffälligenhilfe</a:t>
            </a:r>
            <a:r>
              <a:rPr lang="en-US" sz="4000" b="1" dirty="0">
                <a:solidFill>
                  <a:srgbClr val="002060"/>
                </a:solidFill>
              </a:rPr>
              <a:t> – Desistance from Crime</a:t>
            </a:r>
            <a:endParaRPr lang="en-US" sz="2400" dirty="0">
              <a:solidFill>
                <a:srgbClr val="002060"/>
              </a:solidFill>
            </a:endParaRPr>
          </a:p>
        </p:txBody>
      </p:sp>
      <p:sp>
        <p:nvSpPr>
          <p:cNvPr id="3" name="Untertitel 2">
            <a:extLst>
              <a:ext uri="{FF2B5EF4-FFF2-40B4-BE49-F238E27FC236}">
                <a16:creationId xmlns:a16="http://schemas.microsoft.com/office/drawing/2014/main" id="{8668FC25-47DE-0939-4ABE-585777460048}"/>
              </a:ext>
            </a:extLst>
          </p:cNvPr>
          <p:cNvSpPr>
            <a:spLocks noGrp="1"/>
          </p:cNvSpPr>
          <p:nvPr>
            <p:ph type="subTitle" idx="1"/>
          </p:nvPr>
        </p:nvSpPr>
        <p:spPr>
          <a:xfrm>
            <a:off x="1066800" y="4738494"/>
            <a:ext cx="9983783" cy="1043997"/>
          </a:xfrm>
        </p:spPr>
        <p:txBody>
          <a:bodyPr>
            <a:normAutofit/>
          </a:bodyPr>
          <a:lstStyle/>
          <a:p>
            <a:pPr>
              <a:lnSpc>
                <a:spcPct val="100000"/>
              </a:lnSpc>
            </a:pPr>
            <a:r>
              <a:rPr lang="en-US" b="1" dirty="0" err="1">
                <a:solidFill>
                  <a:srgbClr val="0E6FC7"/>
                </a:solidFill>
              </a:rPr>
              <a:t>Fachtagung</a:t>
            </a:r>
            <a:r>
              <a:rPr lang="en-US" b="1" dirty="0">
                <a:solidFill>
                  <a:srgbClr val="0E6FC7"/>
                </a:solidFill>
              </a:rPr>
              <a:t> “</a:t>
            </a:r>
            <a:r>
              <a:rPr lang="en-US" b="1" dirty="0" err="1">
                <a:solidFill>
                  <a:srgbClr val="0E6FC7"/>
                </a:solidFill>
              </a:rPr>
              <a:t>Gewalt</a:t>
            </a:r>
            <a:r>
              <a:rPr lang="en-US" b="1" dirty="0">
                <a:solidFill>
                  <a:srgbClr val="0E6FC7"/>
                </a:solidFill>
              </a:rPr>
              <a:t>(</a:t>
            </a:r>
            <a:r>
              <a:rPr lang="en-US" b="1" dirty="0" err="1">
                <a:solidFill>
                  <a:srgbClr val="0E6FC7"/>
                </a:solidFill>
              </a:rPr>
              <a:t>prÄvention</a:t>
            </a:r>
            <a:r>
              <a:rPr lang="en-US" b="1" dirty="0">
                <a:solidFill>
                  <a:srgbClr val="0E6FC7"/>
                </a:solidFill>
              </a:rPr>
              <a:t>) </a:t>
            </a:r>
            <a:r>
              <a:rPr lang="en-US" b="1" dirty="0" err="1">
                <a:solidFill>
                  <a:srgbClr val="0E6FC7"/>
                </a:solidFill>
              </a:rPr>
              <a:t>geht</a:t>
            </a:r>
            <a:r>
              <a:rPr lang="en-US" b="1" dirty="0">
                <a:solidFill>
                  <a:srgbClr val="0E6FC7"/>
                </a:solidFill>
              </a:rPr>
              <a:t> </a:t>
            </a:r>
            <a:r>
              <a:rPr lang="en-US" b="1" dirty="0" err="1">
                <a:solidFill>
                  <a:srgbClr val="0E6FC7"/>
                </a:solidFill>
              </a:rPr>
              <a:t>uns</a:t>
            </a:r>
            <a:r>
              <a:rPr lang="en-US" b="1" dirty="0">
                <a:solidFill>
                  <a:srgbClr val="0E6FC7"/>
                </a:solidFill>
              </a:rPr>
              <a:t> alle an!”</a:t>
            </a:r>
            <a:br>
              <a:rPr lang="en-US" b="1" dirty="0">
                <a:solidFill>
                  <a:srgbClr val="0E6FC7"/>
                </a:solidFill>
              </a:rPr>
            </a:br>
            <a:r>
              <a:rPr lang="en-US" b="1" dirty="0">
                <a:solidFill>
                  <a:srgbClr val="0E6FC7"/>
                </a:solidFill>
              </a:rPr>
              <a:t>Düsseldorf 18. September 2025</a:t>
            </a:r>
          </a:p>
          <a:p>
            <a:endParaRPr lang="de-DE" sz="2000" cap="none" dirty="0"/>
          </a:p>
          <a:p>
            <a:endParaRPr lang="de-DE" sz="2000" cap="none" dirty="0"/>
          </a:p>
          <a:p>
            <a:endParaRPr lang="de-DE" cap="none" dirty="0"/>
          </a:p>
          <a:p>
            <a:endParaRPr lang="de-DE" cap="none" dirty="0"/>
          </a:p>
        </p:txBody>
      </p:sp>
      <p:sp>
        <p:nvSpPr>
          <p:cNvPr id="5" name="Rechteck 4"/>
          <p:cNvSpPr/>
          <p:nvPr/>
        </p:nvSpPr>
        <p:spPr>
          <a:xfrm>
            <a:off x="8773990" y="5887859"/>
            <a:ext cx="1633204" cy="307777"/>
          </a:xfrm>
          <a:prstGeom prst="rect">
            <a:avLst/>
          </a:prstGeom>
        </p:spPr>
        <p:txBody>
          <a:bodyPr wrap="none">
            <a:spAutoFit/>
          </a:bodyPr>
          <a:lstStyle/>
          <a:p>
            <a:pPr lvl="0">
              <a:defRPr/>
            </a:pPr>
            <a:r>
              <a:rPr lang="de-DE" sz="1400" u="sng" dirty="0">
                <a:solidFill>
                  <a:srgbClr val="002060"/>
                </a:solidFill>
              </a:rPr>
              <a:t>anabel-pa@taefi.de</a:t>
            </a:r>
            <a:endParaRPr lang="de-DE" sz="1400" dirty="0">
              <a:solidFill>
                <a:srgbClr val="002060"/>
              </a:solidFill>
            </a:endParaRPr>
          </a:p>
        </p:txBody>
      </p:sp>
      <p:sp>
        <p:nvSpPr>
          <p:cNvPr id="8" name="Textfeld 7">
            <a:extLst>
              <a:ext uri="{FF2B5EF4-FFF2-40B4-BE49-F238E27FC236}">
                <a16:creationId xmlns:a16="http://schemas.microsoft.com/office/drawing/2014/main" id="{445D198E-466E-009D-84CC-2AF754EEEBC2}"/>
              </a:ext>
            </a:extLst>
          </p:cNvPr>
          <p:cNvSpPr txBox="1"/>
          <p:nvPr/>
        </p:nvSpPr>
        <p:spPr>
          <a:xfrm>
            <a:off x="1155288" y="3983232"/>
            <a:ext cx="10161639" cy="461665"/>
          </a:xfrm>
          <a:prstGeom prst="rect">
            <a:avLst/>
          </a:prstGeom>
          <a:noFill/>
        </p:spPr>
        <p:txBody>
          <a:bodyPr wrap="square">
            <a:spAutoFit/>
          </a:bodyPr>
          <a:lstStyle/>
          <a:p>
            <a:r>
              <a:rPr lang="en-US" sz="2400" spc="-50" dirty="0">
                <a:solidFill>
                  <a:srgbClr val="002060"/>
                </a:solidFill>
                <a:latin typeface="Calibri Light"/>
                <a:ea typeface="+mj-ea"/>
                <a:cs typeface="+mj-cs"/>
              </a:rPr>
              <a:t>Prof. a. d. PA Dr. </a:t>
            </a:r>
            <a:r>
              <a:rPr kumimoji="0" lang="en-US" sz="2400" b="0" i="0" u="none" strike="noStrike" kern="1200" cap="none" spc="-50" normalizeH="0" baseline="0" noProof="0" dirty="0">
                <a:ln>
                  <a:noFill/>
                </a:ln>
                <a:solidFill>
                  <a:srgbClr val="002060"/>
                </a:solidFill>
                <a:effectLst/>
                <a:uLnTx/>
                <a:uFillTx/>
                <a:latin typeface="Calibri Light"/>
                <a:ea typeface="+mj-ea"/>
                <a:cs typeface="+mj-cs"/>
              </a:rPr>
              <a:t>Anabel </a:t>
            </a:r>
            <a:r>
              <a:rPr kumimoji="0" lang="en-US" sz="2400" i="0" u="none" strike="noStrike" kern="1200" cap="none" spc="-50" normalizeH="0" baseline="0" noProof="0" dirty="0">
                <a:ln>
                  <a:noFill/>
                </a:ln>
                <a:solidFill>
                  <a:srgbClr val="002060"/>
                </a:solidFill>
                <a:effectLst/>
                <a:uLnTx/>
                <a:uFillTx/>
                <a:latin typeface="Calibri Light"/>
                <a:ea typeface="+mj-ea"/>
                <a:cs typeface="+mj-cs"/>
              </a:rPr>
              <a:t>Taefi</a:t>
            </a:r>
            <a:endParaRPr lang="de-DE" sz="2400" dirty="0"/>
          </a:p>
        </p:txBody>
      </p:sp>
    </p:spTree>
    <p:extLst>
      <p:ext uri="{BB962C8B-B14F-4D97-AF65-F5344CB8AC3E}">
        <p14:creationId xmlns:p14="http://schemas.microsoft.com/office/powerpoint/2010/main" val="3775951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8092" y="0"/>
            <a:ext cx="7543800" cy="921090"/>
          </a:xfrm>
        </p:spPr>
        <p:txBody>
          <a:bodyPr anchor="ctr">
            <a:normAutofit/>
          </a:bodyPr>
          <a:lstStyle/>
          <a:p>
            <a:r>
              <a:rPr lang="de-DE" sz="2400" dirty="0"/>
              <a:t>Age-</a:t>
            </a:r>
            <a:r>
              <a:rPr lang="de-DE" sz="2400" dirty="0" err="1"/>
              <a:t>Graded</a:t>
            </a:r>
            <a:r>
              <a:rPr lang="de-DE" sz="2400" dirty="0"/>
              <a:t> </a:t>
            </a:r>
            <a:r>
              <a:rPr lang="de-DE" sz="2400" dirty="0" err="1"/>
              <a:t>Theory</a:t>
            </a:r>
            <a:r>
              <a:rPr lang="de-DE" sz="2400" dirty="0"/>
              <a:t> </a:t>
            </a:r>
            <a:r>
              <a:rPr lang="de-DE" sz="2400" dirty="0" err="1"/>
              <a:t>of</a:t>
            </a:r>
            <a:r>
              <a:rPr lang="de-DE" sz="2400" dirty="0"/>
              <a:t> Informal </a:t>
            </a:r>
            <a:r>
              <a:rPr lang="de-DE" sz="2400" dirty="0" err="1"/>
              <a:t>Social</a:t>
            </a:r>
            <a:r>
              <a:rPr lang="de-DE" sz="2400" dirty="0"/>
              <a:t> Control, </a:t>
            </a:r>
            <a:br>
              <a:rPr lang="de-DE" sz="2400" dirty="0"/>
            </a:br>
            <a:r>
              <a:rPr lang="de-DE" sz="2400" dirty="0"/>
              <a:t>Sampson &amp; Laub, Forts.</a:t>
            </a:r>
          </a:p>
        </p:txBody>
      </p:sp>
      <p:sp>
        <p:nvSpPr>
          <p:cNvPr id="3" name="Inhaltsplatzhalter 2"/>
          <p:cNvSpPr>
            <a:spLocks noGrp="1"/>
          </p:cNvSpPr>
          <p:nvPr>
            <p:ph idx="1"/>
          </p:nvPr>
        </p:nvSpPr>
        <p:spPr>
          <a:xfrm>
            <a:off x="1148080" y="1156666"/>
            <a:ext cx="9987280" cy="5147315"/>
          </a:xfrm>
        </p:spPr>
        <p:txBody>
          <a:bodyPr>
            <a:noAutofit/>
          </a:bodyPr>
          <a:lstStyle/>
          <a:p>
            <a:pPr>
              <a:lnSpc>
                <a:spcPct val="100000"/>
              </a:lnSpc>
              <a:spcBef>
                <a:spcPts val="600"/>
              </a:spcBef>
              <a:spcAft>
                <a:spcPts val="600"/>
              </a:spcAft>
              <a:buFont typeface="Wingdings" panose="05000000000000000000" pitchFamily="2" charset="2"/>
              <a:buChar char="§"/>
            </a:pPr>
            <a:r>
              <a:rPr lang="de-DE" sz="1800" b="1" dirty="0"/>
              <a:t> </a:t>
            </a:r>
            <a:r>
              <a:rPr lang="de-DE" sz="1800" dirty="0"/>
              <a:t>Analyse bis zum 70. Lebensjahr:</a:t>
            </a:r>
            <a:r>
              <a:rPr lang="de-DE" sz="1800" b="1" dirty="0"/>
              <a:t> </a:t>
            </a:r>
            <a:r>
              <a:rPr lang="de-DE" sz="1800" b="1" dirty="0">
                <a:solidFill>
                  <a:schemeClr val="accent1"/>
                </a:solidFill>
              </a:rPr>
              <a:t>„</a:t>
            </a:r>
            <a:r>
              <a:rPr lang="de-DE" sz="1800" b="1" dirty="0" err="1">
                <a:solidFill>
                  <a:schemeClr val="accent1"/>
                </a:solidFill>
              </a:rPr>
              <a:t>They</a:t>
            </a:r>
            <a:r>
              <a:rPr lang="de-DE" sz="1800" b="1" dirty="0">
                <a:solidFill>
                  <a:schemeClr val="accent1"/>
                </a:solidFill>
              </a:rPr>
              <a:t> all </a:t>
            </a:r>
            <a:r>
              <a:rPr lang="de-DE" sz="1800" b="1" dirty="0" err="1">
                <a:solidFill>
                  <a:schemeClr val="accent1"/>
                </a:solidFill>
              </a:rPr>
              <a:t>desist</a:t>
            </a:r>
            <a:r>
              <a:rPr lang="de-DE" sz="1800" b="1" dirty="0">
                <a:solidFill>
                  <a:schemeClr val="accent1"/>
                </a:solidFill>
              </a:rPr>
              <a:t>“</a:t>
            </a:r>
          </a:p>
          <a:p>
            <a:pPr>
              <a:lnSpc>
                <a:spcPct val="100000"/>
              </a:lnSpc>
              <a:spcBef>
                <a:spcPts val="600"/>
              </a:spcBef>
              <a:spcAft>
                <a:spcPts val="600"/>
              </a:spcAft>
              <a:buFont typeface="Wingdings" panose="05000000000000000000" pitchFamily="2" charset="2"/>
              <a:buChar char="§"/>
            </a:pPr>
            <a:r>
              <a:rPr lang="de-DE" sz="1800" dirty="0"/>
              <a:t> Es gab keine Individuen mit aussichtsloser Prognose</a:t>
            </a:r>
          </a:p>
          <a:p>
            <a:pPr marL="0" indent="0">
              <a:lnSpc>
                <a:spcPct val="100000"/>
              </a:lnSpc>
              <a:spcBef>
                <a:spcPts val="600"/>
              </a:spcBef>
              <a:spcAft>
                <a:spcPts val="600"/>
              </a:spcAft>
              <a:buNone/>
            </a:pPr>
            <a:endParaRPr lang="de-DE" sz="1800" dirty="0"/>
          </a:p>
          <a:p>
            <a:pPr marL="0" indent="0">
              <a:lnSpc>
                <a:spcPct val="100000"/>
              </a:lnSpc>
              <a:spcBef>
                <a:spcPts val="600"/>
              </a:spcBef>
              <a:spcAft>
                <a:spcPts val="600"/>
              </a:spcAft>
              <a:buNone/>
            </a:pPr>
            <a:endParaRPr lang="de-DE" sz="1800" dirty="0"/>
          </a:p>
          <a:p>
            <a:pPr marL="0" indent="0">
              <a:lnSpc>
                <a:spcPct val="100000"/>
              </a:lnSpc>
              <a:spcBef>
                <a:spcPts val="600"/>
              </a:spcBef>
              <a:spcAft>
                <a:spcPts val="600"/>
              </a:spcAft>
              <a:buNone/>
            </a:pPr>
            <a:r>
              <a:rPr lang="de-DE" sz="1800" i="1" dirty="0">
                <a:solidFill>
                  <a:schemeClr val="accent1"/>
                </a:solidFill>
              </a:rPr>
              <a:t>„</a:t>
            </a:r>
            <a:r>
              <a:rPr lang="en-US" sz="1800" i="1" dirty="0">
                <a:solidFill>
                  <a:schemeClr val="accent1"/>
                </a:solidFill>
              </a:rPr>
              <a:t>These findings, along with the results of the graphical</a:t>
            </a:r>
            <a:br>
              <a:rPr lang="en-US" sz="1800" i="1" dirty="0">
                <a:solidFill>
                  <a:schemeClr val="accent1"/>
                </a:solidFill>
              </a:rPr>
            </a:br>
            <a:r>
              <a:rPr lang="en-US" sz="1800" i="1" dirty="0">
                <a:solidFill>
                  <a:schemeClr val="accent1"/>
                </a:solidFill>
              </a:rPr>
              <a:t>analyses, suggest that life-course-persistent offenders</a:t>
            </a:r>
            <a:br>
              <a:rPr lang="en-US" sz="1800" i="1" dirty="0">
                <a:solidFill>
                  <a:schemeClr val="accent1"/>
                </a:solidFill>
              </a:rPr>
            </a:br>
            <a:r>
              <a:rPr lang="en-US" sz="1800" i="1" dirty="0">
                <a:solidFill>
                  <a:schemeClr val="accent1"/>
                </a:solidFill>
              </a:rPr>
              <a:t>are difficult, if not impossible, to identify prospectively</a:t>
            </a:r>
            <a:br>
              <a:rPr lang="en-US" sz="1800" i="1" dirty="0">
                <a:solidFill>
                  <a:schemeClr val="accent1"/>
                </a:solidFill>
              </a:rPr>
            </a:br>
            <a:r>
              <a:rPr lang="en-US" sz="1800" i="1" dirty="0">
                <a:solidFill>
                  <a:schemeClr val="accent1"/>
                </a:solidFill>
              </a:rPr>
              <a:t>using a wide variety of childhood and adolescent risk</a:t>
            </a:r>
            <a:br>
              <a:rPr lang="en-US" sz="1800" i="1" dirty="0">
                <a:solidFill>
                  <a:schemeClr val="accent1"/>
                </a:solidFill>
              </a:rPr>
            </a:br>
            <a:r>
              <a:rPr lang="en-US" sz="1800" i="1" dirty="0">
                <a:solidFill>
                  <a:schemeClr val="accent1"/>
                </a:solidFill>
              </a:rPr>
              <a:t>factors” </a:t>
            </a:r>
            <a:r>
              <a:rPr lang="en-US" sz="1800" dirty="0"/>
              <a:t>(</a:t>
            </a:r>
            <a:r>
              <a:rPr lang="en-US" sz="1800" dirty="0" err="1"/>
              <a:t>Laub</a:t>
            </a:r>
            <a:r>
              <a:rPr lang="en-US" sz="1800" dirty="0"/>
              <a:t> &amp; Sampson, 2003, S. 303)</a:t>
            </a:r>
          </a:p>
          <a:p>
            <a:pPr marL="0" indent="0">
              <a:lnSpc>
                <a:spcPct val="100000"/>
              </a:lnSpc>
              <a:spcBef>
                <a:spcPts val="600"/>
              </a:spcBef>
              <a:spcAft>
                <a:spcPts val="600"/>
              </a:spcAft>
              <a:buNone/>
            </a:pPr>
            <a:endParaRPr lang="en-US" sz="1800" dirty="0"/>
          </a:p>
          <a:p>
            <a:pPr>
              <a:lnSpc>
                <a:spcPct val="100000"/>
              </a:lnSpc>
              <a:spcBef>
                <a:spcPts val="600"/>
              </a:spcBef>
              <a:spcAft>
                <a:spcPts val="600"/>
              </a:spcAft>
              <a:buFont typeface="Wingdings" panose="05000000000000000000" pitchFamily="2" charset="2"/>
              <a:buChar char="§"/>
            </a:pPr>
            <a:r>
              <a:rPr lang="de-DE" sz="1800" dirty="0"/>
              <a:t> Die Personen, bei denen der Ausstieg früher gelang, unterschieden sich in keiner vorhersagbaren Weise von denjenigen, bei denen dies später der Fall war</a:t>
            </a:r>
            <a:br>
              <a:rPr lang="de-DE" sz="1800" dirty="0"/>
            </a:br>
            <a:endParaRPr lang="de-DE" sz="1800" dirty="0"/>
          </a:p>
          <a:p>
            <a:pPr>
              <a:lnSpc>
                <a:spcPct val="100000"/>
              </a:lnSpc>
              <a:spcBef>
                <a:spcPts val="600"/>
              </a:spcBef>
              <a:spcAft>
                <a:spcPts val="600"/>
              </a:spcAft>
              <a:buFont typeface="Wingdings" panose="05000000000000000000" pitchFamily="2" charset="2"/>
              <a:buChar char="§"/>
            </a:pPr>
            <a:endParaRPr lang="de-DE" sz="1800" dirty="0"/>
          </a:p>
          <a:p>
            <a:pPr>
              <a:lnSpc>
                <a:spcPct val="100000"/>
              </a:lnSpc>
              <a:spcBef>
                <a:spcPts val="600"/>
              </a:spcBef>
              <a:spcAft>
                <a:spcPts val="600"/>
              </a:spcAft>
              <a:buFont typeface="Wingdings" panose="05000000000000000000" pitchFamily="2" charset="2"/>
              <a:buChar char="§"/>
            </a:pPr>
            <a:endParaRPr lang="de-DE" sz="1800" dirty="0"/>
          </a:p>
        </p:txBody>
      </p:sp>
      <p:pic>
        <p:nvPicPr>
          <p:cNvPr id="4" name="Grafik 3">
            <a:extLst>
              <a:ext uri="{FF2B5EF4-FFF2-40B4-BE49-F238E27FC236}">
                <a16:creationId xmlns:a16="http://schemas.microsoft.com/office/drawing/2014/main" id="{185B8216-1016-4DE1-A4C3-998BB9BBCD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80479" y="1002573"/>
            <a:ext cx="5441755" cy="3681187"/>
          </a:xfrm>
          <a:prstGeom prst="rect">
            <a:avLst/>
          </a:prstGeom>
        </p:spPr>
      </p:pic>
    </p:spTree>
    <p:extLst>
      <p:ext uri="{BB962C8B-B14F-4D97-AF65-F5344CB8AC3E}">
        <p14:creationId xmlns:p14="http://schemas.microsoft.com/office/powerpoint/2010/main" val="3306951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2800" dirty="0"/>
              <a:t>Erkenntnisse aus Deutschland: Gravierende Delinquenzverläufe junger (ehemaliger) Strafgefangener </a:t>
            </a:r>
            <a:r>
              <a:rPr lang="de-DE" sz="2200" cap="small" dirty="0"/>
              <a:t>(Taefi &amp; </a:t>
            </a:r>
            <a:r>
              <a:rPr lang="de-DE" sz="2200" cap="small" dirty="0" err="1"/>
              <a:t>Hosser</a:t>
            </a:r>
            <a:r>
              <a:rPr lang="de-DE" sz="2200" cap="small" dirty="0"/>
              <a:t>, 2021)</a:t>
            </a:r>
            <a:endParaRPr lang="de-DE" sz="2800" cap="small" dirty="0"/>
          </a:p>
        </p:txBody>
      </p:sp>
      <p:sp>
        <p:nvSpPr>
          <p:cNvPr id="77826" name="Inhaltsplatzhalter 2"/>
          <p:cNvSpPr>
            <a:spLocks noGrp="1"/>
          </p:cNvSpPr>
          <p:nvPr>
            <p:ph idx="1"/>
          </p:nvPr>
        </p:nvSpPr>
        <p:spPr>
          <a:ln/>
        </p:spPr>
        <p:txBody>
          <a:bodyPr>
            <a:normAutofit/>
          </a:bodyPr>
          <a:lstStyle/>
          <a:p>
            <a:pPr>
              <a:spcAft>
                <a:spcPts val="600"/>
              </a:spcAft>
              <a:buFont typeface="Wingdings" panose="05000000000000000000" pitchFamily="2" charset="2"/>
              <a:buChar char="§"/>
            </a:pPr>
            <a:r>
              <a:rPr lang="de-DE" altLang="de-DE" sz="1800" dirty="0"/>
              <a:t> Suche nach weiteren </a:t>
            </a:r>
            <a:r>
              <a:rPr lang="de-DE" altLang="de-DE" sz="1800" dirty="0" err="1"/>
              <a:t>Heterogenitäten</a:t>
            </a:r>
            <a:r>
              <a:rPr lang="de-DE" altLang="de-DE" sz="1800" dirty="0"/>
              <a:t> in den Gruppen (hoch)aktiver delinquenter Personen </a:t>
            </a:r>
          </a:p>
          <a:p>
            <a:pPr>
              <a:spcAft>
                <a:spcPts val="600"/>
              </a:spcAft>
              <a:buFont typeface="Wingdings" panose="05000000000000000000" pitchFamily="2" charset="2"/>
              <a:buChar char="§"/>
            </a:pPr>
            <a:r>
              <a:rPr lang="de-DE" altLang="de-DE" sz="1800" dirty="0"/>
              <a:t> Studie: Entwicklungsfolgen der Jugendstrafe (Kriminologisches Forschungsinstitut Niedersachsen (KFN) &amp; Technische Universität Braunschweig)</a:t>
            </a:r>
          </a:p>
          <a:p>
            <a:pPr>
              <a:spcAft>
                <a:spcPts val="600"/>
              </a:spcAft>
              <a:buFont typeface="Wingdings" panose="05000000000000000000" pitchFamily="2" charset="2"/>
              <a:buChar char="§"/>
            </a:pPr>
            <a:r>
              <a:rPr lang="de-DE" altLang="de-DE" sz="1800" dirty="0"/>
              <a:t> Stichprobe: </a:t>
            </a:r>
            <a:r>
              <a:rPr lang="en-GB" altLang="de-DE" sz="1800" dirty="0"/>
              <a:t>2405 </a:t>
            </a:r>
            <a:r>
              <a:rPr lang="de-DE" altLang="de-DE" sz="1800" dirty="0"/>
              <a:t>männliche, deutsche erstverbüßende Inhaftierte aus dem Jugendstrafvollzug </a:t>
            </a:r>
          </a:p>
          <a:p>
            <a:pPr lvl="1">
              <a:spcAft>
                <a:spcPts val="600"/>
              </a:spcAft>
              <a:buFont typeface="Wingdings" panose="05000000000000000000" pitchFamily="2" charset="2"/>
              <a:buChar char="§"/>
            </a:pPr>
            <a:r>
              <a:rPr lang="de-DE" altLang="de-DE" dirty="0"/>
              <a:t> </a:t>
            </a:r>
            <a:r>
              <a:rPr lang="de-DE" altLang="de-DE" sz="1600" dirty="0"/>
              <a:t>Alter: M = 19.82, SD = 2.04</a:t>
            </a:r>
          </a:p>
          <a:p>
            <a:pPr>
              <a:spcAft>
                <a:spcPts val="600"/>
              </a:spcAft>
              <a:buFont typeface="Wingdings" panose="05000000000000000000" pitchFamily="2" charset="2"/>
              <a:buChar char="§"/>
            </a:pPr>
            <a:r>
              <a:rPr lang="de-DE" altLang="de-DE" sz="1800" dirty="0"/>
              <a:t> Inhaftierung zwischen 1998-2001 in einer von 5 norddeutschen Anstalten in Niedersachsen, Sachsen-Anhalt, Hamburg</a:t>
            </a:r>
          </a:p>
          <a:p>
            <a:pPr lvl="1">
              <a:spcAft>
                <a:spcPts val="600"/>
              </a:spcAft>
              <a:buFont typeface="Wingdings" panose="05000000000000000000" pitchFamily="2" charset="2"/>
              <a:buChar char="§"/>
            </a:pPr>
            <a:r>
              <a:rPr lang="de-DE" altLang="de-DE" sz="1600" dirty="0"/>
              <a:t> Strafdauer: M = 1.94, SD =1.31</a:t>
            </a:r>
          </a:p>
          <a:p>
            <a:pPr marL="91440" lvl="1" indent="-91440">
              <a:spcBef>
                <a:spcPts val="1200"/>
              </a:spcBef>
              <a:spcAft>
                <a:spcPts val="600"/>
              </a:spcAft>
              <a:buSzPct val="100000"/>
              <a:buFont typeface="Wingdings" panose="05000000000000000000" pitchFamily="2" charset="2"/>
              <a:buChar char="§"/>
            </a:pPr>
            <a:r>
              <a:rPr lang="de-DE" altLang="de-DE" dirty="0"/>
              <a:t> </a:t>
            </a:r>
            <a:r>
              <a:rPr lang="de-DE" altLang="de-DE" dirty="0" err="1"/>
              <a:t>Längsschnittliches</a:t>
            </a:r>
            <a:r>
              <a:rPr lang="de-DE" altLang="de-DE" dirty="0"/>
              <a:t> Design:  3 Interviews in 1. Strafhaft, weitere nach Entlassung &amp; bei </a:t>
            </a:r>
            <a:r>
              <a:rPr lang="de-DE" altLang="de-DE" dirty="0" err="1"/>
              <a:t>Reinhaftierung</a:t>
            </a:r>
            <a:r>
              <a:rPr lang="de-DE" altLang="de-DE" dirty="0"/>
              <a:t> (Zusätzliche: </a:t>
            </a:r>
            <a:r>
              <a:rPr lang="de-DE" altLang="de-DE" dirty="0" err="1"/>
              <a:t>Bundeszentralregistersauszüge</a:t>
            </a:r>
            <a:r>
              <a:rPr lang="de-DE" altLang="de-DE" dirty="0"/>
              <a:t>, Gefangenenpersonalakten)</a:t>
            </a:r>
          </a:p>
          <a:p>
            <a:pPr marL="91440" lvl="1" indent="-91440">
              <a:spcBef>
                <a:spcPts val="1200"/>
              </a:spcBef>
              <a:spcAft>
                <a:spcPts val="600"/>
              </a:spcAft>
              <a:buSzPct val="100000"/>
              <a:buFont typeface="Wingdings" panose="05000000000000000000" pitchFamily="2" charset="2"/>
              <a:buChar char="§"/>
            </a:pPr>
            <a:r>
              <a:rPr lang="de-DE" altLang="de-DE" dirty="0"/>
              <a:t> Delikte:  47% Gewalt, 33% Aneignung, 3% Tötungsdelikte, &lt;2% Sexualdelikte, </a:t>
            </a:r>
            <a:r>
              <a:rPr lang="de-DE" altLang="de-DE" dirty="0" err="1"/>
              <a:t>BtmG</a:t>
            </a:r>
            <a:r>
              <a:rPr lang="de-DE" altLang="de-DE" dirty="0"/>
              <a:t> 5%</a:t>
            </a:r>
          </a:p>
          <a:p>
            <a:pPr marL="91440" lvl="1" indent="-91440">
              <a:spcBef>
                <a:spcPts val="1200"/>
              </a:spcBef>
              <a:spcAft>
                <a:spcPts val="600"/>
              </a:spcAft>
              <a:buSzPct val="100000"/>
              <a:buFont typeface="Wingdings" panose="05000000000000000000" pitchFamily="2" charset="2"/>
              <a:buChar char="§"/>
            </a:pPr>
            <a:r>
              <a:rPr lang="de-DE" altLang="de-DE" dirty="0"/>
              <a:t> Sanktionserfahrung:  U-Haft 67%; Bewährungsstrafen 71%; Jugendarrest 42%; Erziehungs- und Zuchtmittel 86%</a:t>
            </a:r>
          </a:p>
        </p:txBody>
      </p:sp>
    </p:spTree>
    <p:extLst>
      <p:ext uri="{BB962C8B-B14F-4D97-AF65-F5344CB8AC3E}">
        <p14:creationId xmlns:p14="http://schemas.microsoft.com/office/powerpoint/2010/main" val="2472672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82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782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782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782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782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7826">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7826">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782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2800" dirty="0"/>
              <a:t>Erkenntnisse aus Deutschland: Gravierende Delinquenzverläufe junger (ehemaliger) Strafgefangener </a:t>
            </a:r>
            <a:r>
              <a:rPr lang="de-DE" sz="2200" cap="small" dirty="0"/>
              <a:t>(Taefi &amp; </a:t>
            </a:r>
            <a:r>
              <a:rPr lang="de-DE" sz="2200" cap="small" dirty="0" err="1"/>
              <a:t>Hosser</a:t>
            </a:r>
            <a:r>
              <a:rPr lang="de-DE" sz="2200" cap="small" dirty="0"/>
              <a:t>, 2021)</a:t>
            </a:r>
            <a:endParaRPr lang="de-DE" sz="2800" cap="small" dirty="0"/>
          </a:p>
        </p:txBody>
      </p:sp>
      <p:sp>
        <p:nvSpPr>
          <p:cNvPr id="77826" name="Inhaltsplatzhalter 2"/>
          <p:cNvSpPr>
            <a:spLocks noGrp="1"/>
          </p:cNvSpPr>
          <p:nvPr>
            <p:ph idx="1"/>
          </p:nvPr>
        </p:nvSpPr>
        <p:spPr>
          <a:ln/>
        </p:spPr>
        <p:txBody>
          <a:bodyPr>
            <a:normAutofit/>
          </a:bodyPr>
          <a:lstStyle/>
          <a:p>
            <a:pPr fontAlgn="base"/>
            <a:r>
              <a:rPr lang="de-DE" dirty="0"/>
              <a:t>Rückfallrate nach Jugendstrafhaft / Gesamtstichprobe (N=2403):</a:t>
            </a:r>
          </a:p>
          <a:p>
            <a:pPr fontAlgn="base">
              <a:buFont typeface="Wingdings" panose="05000000000000000000" pitchFamily="2" charset="2"/>
              <a:buChar char="§"/>
            </a:pPr>
            <a:r>
              <a:rPr lang="de-DE" dirty="0"/>
              <a:t> Jeder Eintrag 85 %</a:t>
            </a:r>
          </a:p>
          <a:p>
            <a:pPr fontAlgn="base">
              <a:buFont typeface="Wingdings" panose="05000000000000000000" pitchFamily="2" charset="2"/>
              <a:buChar char="§"/>
            </a:pPr>
            <a:r>
              <a:rPr lang="de-DE" dirty="0"/>
              <a:t> Verfahren m. Folge 83 %</a:t>
            </a:r>
          </a:p>
          <a:p>
            <a:pPr fontAlgn="base">
              <a:buFont typeface="Wingdings" panose="05000000000000000000" pitchFamily="2" charset="2"/>
              <a:buChar char="§"/>
            </a:pPr>
            <a:r>
              <a:rPr lang="de-DE" dirty="0"/>
              <a:t> Geldstrafe 59 %</a:t>
            </a:r>
          </a:p>
          <a:p>
            <a:pPr fontAlgn="base">
              <a:buFont typeface="Wingdings" panose="05000000000000000000" pitchFamily="2" charset="2"/>
              <a:buChar char="§"/>
            </a:pPr>
            <a:r>
              <a:rPr lang="de-DE" dirty="0"/>
              <a:t> Freiheitsstrafe 71 %</a:t>
            </a:r>
          </a:p>
          <a:p>
            <a:pPr fontAlgn="base">
              <a:buFont typeface="Wingdings" panose="05000000000000000000" pitchFamily="2" charset="2"/>
              <a:buChar char="§"/>
            </a:pPr>
            <a:r>
              <a:rPr lang="de-DE" dirty="0"/>
              <a:t> Haftstrafe 52 %</a:t>
            </a:r>
          </a:p>
        </p:txBody>
      </p:sp>
    </p:spTree>
    <p:extLst>
      <p:ext uri="{BB962C8B-B14F-4D97-AF65-F5344CB8AC3E}">
        <p14:creationId xmlns:p14="http://schemas.microsoft.com/office/powerpoint/2010/main" val="3466425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9"/>
          <p:cNvSpPr>
            <a:spLocks noChangeArrowheads="1"/>
          </p:cNvSpPr>
          <p:nvPr/>
        </p:nvSpPr>
        <p:spPr bwMode="auto">
          <a:xfrm>
            <a:off x="1950508" y="5288024"/>
            <a:ext cx="3931211"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37931725" indent="-37474525">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marL="457200" fontAlgn="base">
              <a:spcBef>
                <a:spcPct val="0"/>
              </a:spcBef>
              <a:spcAft>
                <a:spcPct val="0"/>
              </a:spcAft>
              <a:defRPr>
                <a:solidFill>
                  <a:schemeClr val="tx1"/>
                </a:solidFill>
                <a:latin typeface="Arial" charset="0"/>
              </a:defRPr>
            </a:lvl6pPr>
            <a:lvl7pPr marL="914400" fontAlgn="base">
              <a:spcBef>
                <a:spcPct val="0"/>
              </a:spcBef>
              <a:spcAft>
                <a:spcPct val="0"/>
              </a:spcAft>
              <a:defRPr>
                <a:solidFill>
                  <a:schemeClr val="tx1"/>
                </a:solidFill>
                <a:latin typeface="Arial" charset="0"/>
              </a:defRPr>
            </a:lvl7pPr>
            <a:lvl8pPr marL="1371600" fontAlgn="base">
              <a:spcBef>
                <a:spcPct val="0"/>
              </a:spcBef>
              <a:spcAft>
                <a:spcPct val="0"/>
              </a:spcAft>
              <a:defRPr>
                <a:solidFill>
                  <a:schemeClr val="tx1"/>
                </a:solidFill>
                <a:latin typeface="Arial" charset="0"/>
              </a:defRPr>
            </a:lvl8pPr>
            <a:lvl9pPr marL="1828800" fontAlgn="base">
              <a:spcBef>
                <a:spcPct val="0"/>
              </a:spcBef>
              <a:spcAft>
                <a:spcPct val="0"/>
              </a:spcAft>
              <a:defRPr>
                <a:solidFill>
                  <a:schemeClr val="tx1"/>
                </a:solidFill>
                <a:latin typeface="Arial" charset="0"/>
              </a:defRPr>
            </a:lvl9pPr>
          </a:lstStyle>
          <a:p>
            <a:pPr>
              <a:spcBef>
                <a:spcPts val="600"/>
              </a:spcBef>
              <a:buClr>
                <a:srgbClr val="B50000"/>
              </a:buClr>
              <a:buSzPct val="65000"/>
            </a:pPr>
            <a:r>
              <a:rPr lang="en-US" altLang="en-US" b="1" dirty="0" err="1">
                <a:solidFill>
                  <a:srgbClr val="B50000"/>
                </a:solidFill>
                <a:latin typeface="Calibri" panose="020F0502020204030204" pitchFamily="34" charset="0"/>
                <a:ea typeface="ＭＳ Ｐゴシック" pitchFamily="34" charset="-128"/>
              </a:rPr>
              <a:t>Altersbegrenzte</a:t>
            </a:r>
            <a:r>
              <a:rPr lang="en-US" altLang="en-US" b="1" dirty="0">
                <a:solidFill>
                  <a:srgbClr val="B50000"/>
                </a:solidFill>
                <a:latin typeface="Calibri" panose="020F0502020204030204" pitchFamily="34" charset="0"/>
                <a:ea typeface="ＭＳ Ｐゴシック" pitchFamily="34" charset="-128"/>
              </a:rPr>
              <a:t> </a:t>
            </a:r>
            <a:r>
              <a:rPr lang="en-US" altLang="en-US" b="1" dirty="0" err="1">
                <a:solidFill>
                  <a:srgbClr val="B50000"/>
                </a:solidFill>
                <a:latin typeface="Calibri" panose="020F0502020204030204" pitchFamily="34" charset="0"/>
                <a:ea typeface="ＭＳ Ｐゴシック" pitchFamily="34" charset="-128"/>
              </a:rPr>
              <a:t>Spätstarter</a:t>
            </a:r>
            <a:r>
              <a:rPr lang="en-US" altLang="en-US" b="1" dirty="0">
                <a:solidFill>
                  <a:srgbClr val="B50000"/>
                </a:solidFill>
                <a:latin typeface="Calibri" panose="020F0502020204030204" pitchFamily="34" charset="0"/>
                <a:ea typeface="ＭＳ Ｐゴシック" pitchFamily="34" charset="-128"/>
              </a:rPr>
              <a:t>: 5,2 % </a:t>
            </a:r>
            <a:endParaRPr lang="en-US" altLang="en-US" b="1" dirty="0">
              <a:latin typeface="Calibri" panose="020F0502020204030204" pitchFamily="34" charset="0"/>
              <a:ea typeface="ＭＳ Ｐゴシック" pitchFamily="34" charset="-128"/>
            </a:endParaRPr>
          </a:p>
          <a:p>
            <a:pPr>
              <a:spcBef>
                <a:spcPts val="600"/>
              </a:spcBef>
              <a:buClr>
                <a:srgbClr val="B50000"/>
              </a:buClr>
              <a:buSzPct val="65000"/>
            </a:pPr>
            <a:r>
              <a:rPr lang="en-US" altLang="en-US" b="1" dirty="0" err="1">
                <a:solidFill>
                  <a:srgbClr val="008000"/>
                </a:solidFill>
                <a:latin typeface="Calibri" panose="020F0502020204030204" pitchFamily="34" charset="0"/>
                <a:ea typeface="ＭＳ Ｐゴシック" pitchFamily="34" charset="-128"/>
              </a:rPr>
              <a:t>Persistierende</a:t>
            </a:r>
            <a:r>
              <a:rPr lang="en-US" altLang="en-US" b="1" dirty="0">
                <a:solidFill>
                  <a:srgbClr val="008000"/>
                </a:solidFill>
                <a:latin typeface="Calibri" panose="020F0502020204030204" pitchFamily="34" charset="0"/>
                <a:ea typeface="ＭＳ Ｐゴシック" pitchFamily="34" charset="-128"/>
              </a:rPr>
              <a:t> </a:t>
            </a:r>
            <a:r>
              <a:rPr lang="en-US" altLang="en-US" b="1" dirty="0" err="1">
                <a:solidFill>
                  <a:srgbClr val="008000"/>
                </a:solidFill>
                <a:latin typeface="Calibri" panose="020F0502020204030204" pitchFamily="34" charset="0"/>
                <a:ea typeface="ＭＳ Ｐゴシック" pitchFamily="34" charset="-128"/>
              </a:rPr>
              <a:t>Spätstarter</a:t>
            </a:r>
            <a:r>
              <a:rPr lang="en-US" altLang="en-US" b="1" dirty="0">
                <a:solidFill>
                  <a:srgbClr val="008000"/>
                </a:solidFill>
                <a:latin typeface="Calibri" panose="020F0502020204030204" pitchFamily="34" charset="0"/>
                <a:ea typeface="ＭＳ Ｐゴシック" pitchFamily="34" charset="-128"/>
              </a:rPr>
              <a:t>: 41,8% </a:t>
            </a:r>
            <a:endParaRPr lang="en-US" altLang="en-US" b="1" dirty="0">
              <a:latin typeface="Calibri" panose="020F0502020204030204" pitchFamily="34" charset="0"/>
              <a:ea typeface="ＭＳ Ｐゴシック" pitchFamily="34" charset="-128"/>
            </a:endParaRPr>
          </a:p>
        </p:txBody>
      </p:sp>
      <p:sp>
        <p:nvSpPr>
          <p:cNvPr id="31748" name="Rectangle 9"/>
          <p:cNvSpPr>
            <a:spLocks noChangeArrowheads="1"/>
          </p:cNvSpPr>
          <p:nvPr/>
        </p:nvSpPr>
        <p:spPr bwMode="auto">
          <a:xfrm>
            <a:off x="5734908" y="5282329"/>
            <a:ext cx="3963235"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37931725" indent="-37474525">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marL="457200" fontAlgn="base">
              <a:spcBef>
                <a:spcPct val="0"/>
              </a:spcBef>
              <a:spcAft>
                <a:spcPct val="0"/>
              </a:spcAft>
              <a:defRPr>
                <a:solidFill>
                  <a:schemeClr val="tx1"/>
                </a:solidFill>
                <a:latin typeface="Arial" charset="0"/>
              </a:defRPr>
            </a:lvl6pPr>
            <a:lvl7pPr marL="914400" fontAlgn="base">
              <a:spcBef>
                <a:spcPct val="0"/>
              </a:spcBef>
              <a:spcAft>
                <a:spcPct val="0"/>
              </a:spcAft>
              <a:defRPr>
                <a:solidFill>
                  <a:schemeClr val="tx1"/>
                </a:solidFill>
                <a:latin typeface="Arial" charset="0"/>
              </a:defRPr>
            </a:lvl7pPr>
            <a:lvl8pPr marL="1371600" fontAlgn="base">
              <a:spcBef>
                <a:spcPct val="0"/>
              </a:spcBef>
              <a:spcAft>
                <a:spcPct val="0"/>
              </a:spcAft>
              <a:defRPr>
                <a:solidFill>
                  <a:schemeClr val="tx1"/>
                </a:solidFill>
                <a:latin typeface="Arial" charset="0"/>
              </a:defRPr>
            </a:lvl8pPr>
            <a:lvl9pPr marL="1828800" fontAlgn="base">
              <a:spcBef>
                <a:spcPct val="0"/>
              </a:spcBef>
              <a:spcAft>
                <a:spcPct val="0"/>
              </a:spcAft>
              <a:defRPr>
                <a:solidFill>
                  <a:schemeClr val="tx1"/>
                </a:solidFill>
                <a:latin typeface="Arial" charset="0"/>
              </a:defRPr>
            </a:lvl9pPr>
          </a:lstStyle>
          <a:p>
            <a:pPr>
              <a:spcBef>
                <a:spcPts val="600"/>
              </a:spcBef>
              <a:buClr>
                <a:srgbClr val="B50000"/>
              </a:buClr>
              <a:buSzPct val="65000"/>
            </a:pPr>
            <a:r>
              <a:rPr lang="en-US" altLang="en-US" b="1" dirty="0" err="1">
                <a:solidFill>
                  <a:srgbClr val="2503EF"/>
                </a:solidFill>
                <a:latin typeface="Calibri" panose="020F0502020204030204" pitchFamily="34" charset="0"/>
                <a:ea typeface="ＭＳ Ｐゴシック" pitchFamily="34" charset="-128"/>
              </a:rPr>
              <a:t>Persistierende</a:t>
            </a:r>
            <a:r>
              <a:rPr lang="en-US" altLang="en-US" b="1" dirty="0">
                <a:solidFill>
                  <a:srgbClr val="2503EF"/>
                </a:solidFill>
                <a:latin typeface="Calibri" panose="020F0502020204030204" pitchFamily="34" charset="0"/>
                <a:ea typeface="ＭＳ Ｐゴシック" pitchFamily="34" charset="-128"/>
              </a:rPr>
              <a:t> </a:t>
            </a:r>
            <a:r>
              <a:rPr lang="en-US" altLang="en-US" b="1" dirty="0" err="1">
                <a:solidFill>
                  <a:srgbClr val="2503EF"/>
                </a:solidFill>
                <a:latin typeface="Calibri" panose="020F0502020204030204" pitchFamily="34" charset="0"/>
                <a:ea typeface="ＭＳ Ｐゴシック" pitchFamily="34" charset="-128"/>
              </a:rPr>
              <a:t>Frühstarter</a:t>
            </a:r>
            <a:r>
              <a:rPr lang="en-US" altLang="en-US" b="1" dirty="0">
                <a:solidFill>
                  <a:srgbClr val="2503EF"/>
                </a:solidFill>
                <a:latin typeface="Calibri" panose="020F0502020204030204" pitchFamily="34" charset="0"/>
                <a:ea typeface="ＭＳ Ｐゴシック" pitchFamily="34" charset="-128"/>
              </a:rPr>
              <a:t>: 21,2 %</a:t>
            </a:r>
            <a:r>
              <a:rPr lang="en-US" altLang="en-US" b="1" dirty="0">
                <a:latin typeface="Calibri" panose="020F0502020204030204" pitchFamily="34" charset="0"/>
                <a:ea typeface="ＭＳ Ｐゴシック" pitchFamily="34" charset="-128"/>
              </a:rPr>
              <a:t> </a:t>
            </a:r>
          </a:p>
          <a:p>
            <a:pPr>
              <a:spcBef>
                <a:spcPts val="600"/>
              </a:spcBef>
              <a:spcAft>
                <a:spcPts val="450"/>
              </a:spcAft>
              <a:buClr>
                <a:srgbClr val="B50000"/>
              </a:buClr>
              <a:buSzPct val="65000"/>
            </a:pPr>
            <a:r>
              <a:rPr lang="en-US" altLang="en-US" b="1" dirty="0" err="1">
                <a:latin typeface="Calibri" panose="020F0502020204030204" pitchFamily="34" charset="0"/>
                <a:ea typeface="ＭＳ Ｐゴシック" pitchFamily="34" charset="-128"/>
              </a:rPr>
              <a:t>Altersbegrenzte</a:t>
            </a:r>
            <a:r>
              <a:rPr lang="en-US" altLang="en-US" b="1" dirty="0">
                <a:latin typeface="Calibri" panose="020F0502020204030204" pitchFamily="34" charset="0"/>
                <a:ea typeface="ＭＳ Ｐゴシック" pitchFamily="34" charset="-128"/>
              </a:rPr>
              <a:t> </a:t>
            </a:r>
            <a:r>
              <a:rPr lang="en-US" altLang="en-US" b="1" dirty="0" err="1">
                <a:latin typeface="Calibri" panose="020F0502020204030204" pitchFamily="34" charset="0"/>
                <a:ea typeface="ＭＳ Ｐゴシック" pitchFamily="34" charset="-128"/>
              </a:rPr>
              <a:t>Frühstarter</a:t>
            </a:r>
            <a:r>
              <a:rPr lang="en-US" altLang="en-US" b="1" dirty="0">
                <a:latin typeface="Calibri" panose="020F0502020204030204" pitchFamily="34" charset="0"/>
                <a:ea typeface="ＭＳ Ｐゴシック" pitchFamily="34" charset="-128"/>
              </a:rPr>
              <a:t>: 31,8%</a:t>
            </a:r>
          </a:p>
        </p:txBody>
      </p:sp>
      <p:pic>
        <p:nvPicPr>
          <p:cNvPr id="31749" name="Picture 5" descr="GRAFIK $ VERLÄUF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3932" y="1040529"/>
            <a:ext cx="7404211" cy="4108008"/>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title"/>
          </p:nvPr>
        </p:nvSpPr>
        <p:spPr>
          <a:xfrm>
            <a:off x="518160" y="184824"/>
            <a:ext cx="11267439" cy="727607"/>
          </a:xfrm>
        </p:spPr>
        <p:txBody>
          <a:bodyPr>
            <a:noAutofit/>
          </a:bodyPr>
          <a:lstStyle/>
          <a:p>
            <a:r>
              <a:rPr lang="de-DE" sz="2000" dirty="0"/>
              <a:t>Erkenntnisse aus Deutschland: Gravierende </a:t>
            </a:r>
            <a:r>
              <a:rPr lang="de-DE" sz="2000" dirty="0" err="1"/>
              <a:t>Delinquenzverläufe</a:t>
            </a:r>
            <a:r>
              <a:rPr lang="de-DE" sz="2000" dirty="0"/>
              <a:t> junger (ehemaliger) Strafgefangener</a:t>
            </a:r>
            <a:br>
              <a:rPr lang="de-DE" altLang="en-US" sz="2000" dirty="0"/>
            </a:br>
            <a:r>
              <a:rPr lang="de-DE" altLang="en-US" sz="2000" dirty="0" err="1"/>
              <a:t>Delinquenzverläufe</a:t>
            </a:r>
            <a:r>
              <a:rPr lang="de-DE" altLang="en-US" sz="2000" dirty="0"/>
              <a:t> vom 14.-25. Lebensjahr </a:t>
            </a:r>
            <a:r>
              <a:rPr lang="de-DE" altLang="en-US" sz="2000" cap="small" dirty="0"/>
              <a:t>(Taefi </a:t>
            </a:r>
            <a:r>
              <a:rPr lang="de-DE" sz="2000" cap="small" dirty="0"/>
              <a:t>&amp; </a:t>
            </a:r>
            <a:r>
              <a:rPr lang="de-DE" sz="2000" cap="small" dirty="0" err="1"/>
              <a:t>Hosser</a:t>
            </a:r>
            <a:r>
              <a:rPr lang="de-DE" sz="2000" cap="small" dirty="0"/>
              <a:t>, 2021)</a:t>
            </a:r>
            <a:r>
              <a:rPr lang="de-DE" altLang="en-US" sz="2000" cap="small" dirty="0"/>
              <a:t> </a:t>
            </a:r>
            <a:endParaRPr lang="de-DE" sz="2000" cap="small" dirty="0"/>
          </a:p>
        </p:txBody>
      </p:sp>
    </p:spTree>
    <p:extLst>
      <p:ext uri="{BB962C8B-B14F-4D97-AF65-F5344CB8AC3E}">
        <p14:creationId xmlns:p14="http://schemas.microsoft.com/office/powerpoint/2010/main" val="1068901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6496050" y="1085851"/>
            <a:ext cx="4171950"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defRPr>
            </a:lvl1pPr>
            <a:lvl2pPr marL="37931725" indent="-37474525">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marL="457200" fontAlgn="base">
              <a:spcBef>
                <a:spcPct val="0"/>
              </a:spcBef>
              <a:spcAft>
                <a:spcPct val="0"/>
              </a:spcAft>
              <a:defRPr>
                <a:solidFill>
                  <a:schemeClr val="tx1"/>
                </a:solidFill>
                <a:latin typeface="Arial" charset="0"/>
              </a:defRPr>
            </a:lvl6pPr>
            <a:lvl7pPr marL="914400" fontAlgn="base">
              <a:spcBef>
                <a:spcPct val="0"/>
              </a:spcBef>
              <a:spcAft>
                <a:spcPct val="0"/>
              </a:spcAft>
              <a:defRPr>
                <a:solidFill>
                  <a:schemeClr val="tx1"/>
                </a:solidFill>
                <a:latin typeface="Arial" charset="0"/>
              </a:defRPr>
            </a:lvl7pPr>
            <a:lvl8pPr marL="1371600" fontAlgn="base">
              <a:spcBef>
                <a:spcPct val="0"/>
              </a:spcBef>
              <a:spcAft>
                <a:spcPct val="0"/>
              </a:spcAft>
              <a:defRPr>
                <a:solidFill>
                  <a:schemeClr val="tx1"/>
                </a:solidFill>
                <a:latin typeface="Arial" charset="0"/>
              </a:defRPr>
            </a:lvl8pPr>
            <a:lvl9pPr marL="1828800" fontAlgn="base">
              <a:spcBef>
                <a:spcPct val="0"/>
              </a:spcBef>
              <a:spcAft>
                <a:spcPct val="0"/>
              </a:spcAft>
              <a:defRPr>
                <a:solidFill>
                  <a:schemeClr val="tx1"/>
                </a:solidFill>
                <a:latin typeface="Arial" charset="0"/>
              </a:defRPr>
            </a:lvl9pPr>
          </a:lstStyle>
          <a:p>
            <a:pPr algn="r">
              <a:spcBef>
                <a:spcPct val="50000"/>
              </a:spcBef>
            </a:pPr>
            <a:r>
              <a:rPr lang="de-DE" altLang="en-US" sz="1950" b="1" dirty="0">
                <a:solidFill>
                  <a:srgbClr val="FFFFFF"/>
                </a:solidFill>
                <a:latin typeface="Calibri" panose="020F0502020204030204" pitchFamily="34" charset="0"/>
                <a:ea typeface="ＭＳ Ｐゴシック" pitchFamily="34" charset="-128"/>
              </a:rPr>
              <a:t>Rückfallraten nach Verlaufstypen</a:t>
            </a:r>
          </a:p>
        </p:txBody>
      </p:sp>
      <p:graphicFrame>
        <p:nvGraphicFramePr>
          <p:cNvPr id="33795" name="Group 3"/>
          <p:cNvGraphicFramePr>
            <a:graphicFrameLocks noGrp="1"/>
          </p:cNvGraphicFramePr>
          <p:nvPr/>
        </p:nvGraphicFramePr>
        <p:xfrm>
          <a:off x="1962150" y="1085851"/>
          <a:ext cx="7893994" cy="3390900"/>
        </p:xfrm>
        <a:graphic>
          <a:graphicData uri="http://schemas.openxmlformats.org/drawingml/2006/table">
            <a:tbl>
              <a:tblPr/>
              <a:tblGrid>
                <a:gridCol w="2182573">
                  <a:extLst>
                    <a:ext uri="{9D8B030D-6E8A-4147-A177-3AD203B41FA5}">
                      <a16:colId xmlns:a16="http://schemas.microsoft.com/office/drawing/2014/main" val="20000"/>
                    </a:ext>
                  </a:extLst>
                </a:gridCol>
                <a:gridCol w="1091287">
                  <a:extLst>
                    <a:ext uri="{9D8B030D-6E8A-4147-A177-3AD203B41FA5}">
                      <a16:colId xmlns:a16="http://schemas.microsoft.com/office/drawing/2014/main" val="20001"/>
                    </a:ext>
                  </a:extLst>
                </a:gridCol>
                <a:gridCol w="1170211">
                  <a:extLst>
                    <a:ext uri="{9D8B030D-6E8A-4147-A177-3AD203B41FA5}">
                      <a16:colId xmlns:a16="http://schemas.microsoft.com/office/drawing/2014/main" val="20002"/>
                    </a:ext>
                  </a:extLst>
                </a:gridCol>
                <a:gridCol w="1158069">
                  <a:extLst>
                    <a:ext uri="{9D8B030D-6E8A-4147-A177-3AD203B41FA5}">
                      <a16:colId xmlns:a16="http://schemas.microsoft.com/office/drawing/2014/main" val="20003"/>
                    </a:ext>
                  </a:extLst>
                </a:gridCol>
                <a:gridCol w="1145927">
                  <a:extLst>
                    <a:ext uri="{9D8B030D-6E8A-4147-A177-3AD203B41FA5}">
                      <a16:colId xmlns:a16="http://schemas.microsoft.com/office/drawing/2014/main" val="20004"/>
                    </a:ext>
                  </a:extLst>
                </a:gridCol>
                <a:gridCol w="1145927">
                  <a:extLst>
                    <a:ext uri="{9D8B030D-6E8A-4147-A177-3AD203B41FA5}">
                      <a16:colId xmlns:a16="http://schemas.microsoft.com/office/drawing/2014/main" val="20005"/>
                    </a:ext>
                  </a:extLst>
                </a:gridCol>
              </a:tblGrid>
              <a:tr h="525780">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en-US" sz="2000" b="0" i="0" u="none" strike="noStrike" cap="none" normalizeH="0" baseline="0" dirty="0">
                          <a:ln>
                            <a:noFill/>
                          </a:ln>
                          <a:solidFill>
                            <a:srgbClr val="000000"/>
                          </a:solidFill>
                          <a:effectLst/>
                          <a:latin typeface="Calibri" panose="020F0502020204030204" pitchFamily="34" charset="0"/>
                          <a:cs typeface="Tahoma" pitchFamily="34" charset="0"/>
                        </a:rPr>
                        <a:t>Rückfallrate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de-DE" altLang="en-US" sz="2000" b="0" i="0" u="none" strike="noStrike" cap="none" normalizeH="0" baseline="0" dirty="0">
                        <a:ln>
                          <a:noFill/>
                        </a:ln>
                        <a:solidFill>
                          <a:srgbClr val="000000"/>
                        </a:solidFill>
                        <a:effectLst/>
                        <a:latin typeface="Calibri" panose="020F0502020204030204" pitchFamily="34" charset="0"/>
                        <a:cs typeface="Tahoma" pitchFamily="34" charset="0"/>
                      </a:endParaRP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CECE1"/>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0" i="0" u="none" strike="noStrike" cap="none" normalizeH="0" baseline="0">
                          <a:ln>
                            <a:noFill/>
                          </a:ln>
                          <a:solidFill>
                            <a:schemeClr val="tx1"/>
                          </a:solidFill>
                          <a:effectLst/>
                          <a:latin typeface="Calibri" panose="020F0502020204030204" pitchFamily="34" charset="0"/>
                          <a:cs typeface="Tahoma" pitchFamily="34" charset="0"/>
                        </a:rPr>
                        <a:t>Gruppe 1</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CECE1"/>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0" i="0" u="none" strike="noStrike" cap="none" normalizeH="0" baseline="0" dirty="0">
                          <a:ln>
                            <a:noFill/>
                          </a:ln>
                          <a:solidFill>
                            <a:schemeClr val="tx1"/>
                          </a:solidFill>
                          <a:effectLst/>
                          <a:latin typeface="Calibri" panose="020F0502020204030204" pitchFamily="34" charset="0"/>
                          <a:cs typeface="Tahoma" pitchFamily="34" charset="0"/>
                        </a:rPr>
                        <a:t>Gruppe</a:t>
                      </a:r>
                      <a:br>
                        <a:rPr kumimoji="0" lang="de-DE" altLang="en-US" sz="2000" b="0" i="0" u="none" strike="noStrike" cap="none" normalizeH="0" baseline="0" dirty="0">
                          <a:ln>
                            <a:noFill/>
                          </a:ln>
                          <a:solidFill>
                            <a:schemeClr val="tx1"/>
                          </a:solidFill>
                          <a:effectLst/>
                          <a:latin typeface="Calibri" panose="020F0502020204030204" pitchFamily="34" charset="0"/>
                          <a:cs typeface="Tahoma" pitchFamily="34" charset="0"/>
                        </a:rPr>
                      </a:br>
                      <a:r>
                        <a:rPr kumimoji="0" lang="de-DE" altLang="en-US" sz="2000" b="0" i="0" u="none" strike="noStrike" cap="none" normalizeH="0" baseline="0" dirty="0">
                          <a:ln>
                            <a:noFill/>
                          </a:ln>
                          <a:solidFill>
                            <a:schemeClr val="tx1"/>
                          </a:solidFill>
                          <a:effectLst/>
                          <a:latin typeface="Calibri" panose="020F0502020204030204" pitchFamily="34" charset="0"/>
                          <a:cs typeface="Tahoma" pitchFamily="34" charset="0"/>
                        </a:rPr>
                        <a:t> 2</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CECE1"/>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0" i="0" u="none" strike="noStrike" cap="none" normalizeH="0" baseline="0" dirty="0">
                          <a:ln>
                            <a:noFill/>
                          </a:ln>
                          <a:solidFill>
                            <a:schemeClr val="tx1"/>
                          </a:solidFill>
                          <a:effectLst/>
                          <a:latin typeface="Calibri" panose="020F0502020204030204" pitchFamily="34" charset="0"/>
                          <a:cs typeface="Tahoma" pitchFamily="34" charset="0"/>
                        </a:rPr>
                        <a:t>Gruppe</a:t>
                      </a:r>
                      <a:br>
                        <a:rPr kumimoji="0" lang="de-DE" altLang="en-US" sz="2000" b="0" i="0" u="none" strike="noStrike" cap="none" normalizeH="0" baseline="0" dirty="0">
                          <a:ln>
                            <a:noFill/>
                          </a:ln>
                          <a:solidFill>
                            <a:schemeClr val="tx1"/>
                          </a:solidFill>
                          <a:effectLst/>
                          <a:latin typeface="Calibri" panose="020F0502020204030204" pitchFamily="34" charset="0"/>
                          <a:cs typeface="Tahoma" pitchFamily="34" charset="0"/>
                        </a:rPr>
                      </a:br>
                      <a:r>
                        <a:rPr kumimoji="0" lang="de-DE" altLang="en-US" sz="2000" b="0" i="0" u="none" strike="noStrike" cap="none" normalizeH="0" baseline="0" dirty="0">
                          <a:ln>
                            <a:noFill/>
                          </a:ln>
                          <a:solidFill>
                            <a:schemeClr val="tx1"/>
                          </a:solidFill>
                          <a:effectLst/>
                          <a:latin typeface="Calibri" panose="020F0502020204030204" pitchFamily="34" charset="0"/>
                          <a:cs typeface="Tahoma" pitchFamily="34" charset="0"/>
                        </a:rPr>
                        <a:t> 3</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CECE1"/>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0" i="0" u="none" strike="noStrike" cap="none" normalizeH="0" baseline="0" dirty="0">
                          <a:ln>
                            <a:noFill/>
                          </a:ln>
                          <a:solidFill>
                            <a:schemeClr val="tx1"/>
                          </a:solidFill>
                          <a:effectLst/>
                          <a:latin typeface="Calibri" panose="020F0502020204030204" pitchFamily="34" charset="0"/>
                          <a:cs typeface="Tahoma" pitchFamily="34" charset="0"/>
                        </a:rPr>
                        <a:t>Gruppe</a:t>
                      </a:r>
                      <a:br>
                        <a:rPr kumimoji="0" lang="de-DE" altLang="en-US" sz="2000" b="0" i="0" u="none" strike="noStrike" cap="none" normalizeH="0" baseline="0" dirty="0">
                          <a:ln>
                            <a:noFill/>
                          </a:ln>
                          <a:solidFill>
                            <a:schemeClr val="tx1"/>
                          </a:solidFill>
                          <a:effectLst/>
                          <a:latin typeface="Calibri" panose="020F0502020204030204" pitchFamily="34" charset="0"/>
                          <a:cs typeface="Tahoma" pitchFamily="34" charset="0"/>
                        </a:rPr>
                      </a:br>
                      <a:r>
                        <a:rPr kumimoji="0" lang="de-DE" altLang="en-US" sz="2000" b="0" i="0" u="none" strike="noStrike" cap="none" normalizeH="0" baseline="0" dirty="0">
                          <a:ln>
                            <a:noFill/>
                          </a:ln>
                          <a:solidFill>
                            <a:schemeClr val="tx1"/>
                          </a:solidFill>
                          <a:effectLst/>
                          <a:latin typeface="Calibri" panose="020F0502020204030204" pitchFamily="34" charset="0"/>
                          <a:cs typeface="Tahoma" pitchFamily="34" charset="0"/>
                        </a:rPr>
                        <a:t> 4</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CECE1"/>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0" i="0" u="none" strike="noStrike" cap="none" normalizeH="0" baseline="0">
                          <a:ln>
                            <a:noFill/>
                          </a:ln>
                          <a:solidFill>
                            <a:srgbClr val="000000"/>
                          </a:solidFill>
                          <a:effectLst/>
                          <a:latin typeface="Calibri" panose="020F0502020204030204" pitchFamily="34" charset="0"/>
                          <a:cs typeface="Tahoma" pitchFamily="34" charset="0"/>
                        </a:rPr>
                        <a:t>Gesamt</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CECE1"/>
                    </a:solidFill>
                  </a:tcPr>
                </a:tc>
                <a:extLst>
                  <a:ext uri="{0D108BD9-81ED-4DB2-BD59-A6C34878D82A}">
                    <a16:rowId xmlns:a16="http://schemas.microsoft.com/office/drawing/2014/main" val="10000"/>
                  </a:ext>
                </a:extLst>
              </a:tr>
              <a:tr h="559594">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en-US" sz="2000" b="0" i="0" u="none" strike="noStrike" cap="none" normalizeH="0" baseline="0" dirty="0">
                          <a:ln>
                            <a:noFill/>
                          </a:ln>
                          <a:solidFill>
                            <a:srgbClr val="000000"/>
                          </a:solidFill>
                          <a:effectLst/>
                          <a:latin typeface="Calibri" panose="020F0502020204030204" pitchFamily="34" charset="0"/>
                          <a:cs typeface="Tahoma" pitchFamily="34" charset="0"/>
                        </a:rPr>
                        <a:t>Zahl der BZR-Einträge insgesamt</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4,37</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0000"/>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10,61</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6600"/>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13,28</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33CC"/>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DE" altLang="en-US" sz="2000" b="1" i="0" u="none" strike="noStrike" cap="none" normalizeH="0" baseline="0">
                        <a:ln>
                          <a:noFill/>
                        </a:ln>
                        <a:solidFill>
                          <a:srgbClr val="FFFFFF"/>
                        </a:solidFill>
                        <a:effectLst/>
                        <a:latin typeface="Calibri" panose="020F0502020204030204" pitchFamily="34" charset="0"/>
                        <a:cs typeface="Tahom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a:ln>
                            <a:noFill/>
                          </a:ln>
                          <a:solidFill>
                            <a:srgbClr val="FFFFFF"/>
                          </a:solidFill>
                          <a:effectLst/>
                          <a:latin typeface="Calibri" panose="020F0502020204030204" pitchFamily="34" charset="0"/>
                          <a:cs typeface="Tahoma" pitchFamily="34" charset="0"/>
                        </a:rPr>
                        <a:t>7,84</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3333"/>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DE" altLang="en-US" sz="2000" b="1" i="0" u="none" strike="noStrike" cap="none" normalizeH="0" baseline="0">
                        <a:ln>
                          <a:noFill/>
                        </a:ln>
                        <a:solidFill>
                          <a:srgbClr val="000000"/>
                        </a:solidFill>
                        <a:effectLst/>
                        <a:latin typeface="Calibri" panose="020F0502020204030204" pitchFamily="34" charset="0"/>
                        <a:cs typeface="Tahom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a:ln>
                            <a:noFill/>
                          </a:ln>
                          <a:solidFill>
                            <a:srgbClr val="000000"/>
                          </a:solidFill>
                          <a:effectLst/>
                          <a:latin typeface="Calibri" panose="020F0502020204030204" pitchFamily="34" charset="0"/>
                          <a:cs typeface="Tahoma" pitchFamily="34" charset="0"/>
                        </a:rPr>
                        <a:t>9,97</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525780">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en-US" sz="2000" b="0" i="0" u="none" strike="noStrike" cap="none" normalizeH="0" baseline="0" dirty="0">
                          <a:ln>
                            <a:noFill/>
                          </a:ln>
                          <a:solidFill>
                            <a:srgbClr val="000000"/>
                          </a:solidFill>
                          <a:effectLst/>
                          <a:latin typeface="Calibri" panose="020F0502020204030204" pitchFamily="34" charset="0"/>
                          <a:cs typeface="Tahoma" pitchFamily="34" charset="0"/>
                        </a:rPr>
                        <a:t>Zeit bis zum Rückfall in Jahren</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a:ln>
                            <a:noFill/>
                          </a:ln>
                          <a:solidFill>
                            <a:srgbClr val="FFFFFF"/>
                          </a:solidFill>
                          <a:effectLst/>
                          <a:latin typeface="Calibri" panose="020F0502020204030204" pitchFamily="34" charset="0"/>
                          <a:cs typeface="Tahoma" pitchFamily="34" charset="0"/>
                        </a:rPr>
                        <a:t>2,28</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0000"/>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a:ln>
                            <a:noFill/>
                          </a:ln>
                          <a:solidFill>
                            <a:srgbClr val="FFFFFF"/>
                          </a:solidFill>
                          <a:effectLst/>
                          <a:latin typeface="Calibri" panose="020F0502020204030204" pitchFamily="34" charset="0"/>
                          <a:cs typeface="Tahoma" pitchFamily="34" charset="0"/>
                        </a:rPr>
                        <a:t>1,14</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6600"/>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0,99</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33CC"/>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1,25</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3333"/>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a:ln>
                            <a:noFill/>
                          </a:ln>
                          <a:solidFill>
                            <a:srgbClr val="000000"/>
                          </a:solidFill>
                          <a:effectLst/>
                          <a:latin typeface="Calibri" panose="020F0502020204030204" pitchFamily="34" charset="0"/>
                          <a:cs typeface="Tahoma" pitchFamily="34" charset="0"/>
                        </a:rPr>
                        <a:t>1,17</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525780">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en-US" sz="2000" b="0" i="0" u="none" strike="noStrike" cap="none" normalizeH="0" baseline="0" dirty="0">
                          <a:ln>
                            <a:noFill/>
                          </a:ln>
                          <a:solidFill>
                            <a:srgbClr val="000000"/>
                          </a:solidFill>
                          <a:effectLst/>
                          <a:latin typeface="Calibri" panose="020F0502020204030204" pitchFamily="34" charset="0"/>
                          <a:cs typeface="Tahoma" pitchFamily="34" charset="0"/>
                        </a:rPr>
                        <a:t>Rückfälligkeit nach Haftentlassung</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53,7 %</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0000"/>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 92,7 %</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6600"/>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99,6 %</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33CC"/>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78,6 %</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3333"/>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000000"/>
                          </a:solidFill>
                          <a:effectLst/>
                          <a:latin typeface="Calibri" panose="020F0502020204030204" pitchFamily="34" charset="0"/>
                          <a:cs typeface="Tahoma" pitchFamily="34" charset="0"/>
                        </a:rPr>
                        <a:t>87,6 %</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525780">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en-US" sz="2000" b="0" i="0" u="none" strike="noStrike" cap="none" normalizeH="0" baseline="0" dirty="0">
                          <a:ln>
                            <a:noFill/>
                          </a:ln>
                          <a:solidFill>
                            <a:srgbClr val="000000"/>
                          </a:solidFill>
                          <a:effectLst/>
                          <a:latin typeface="Calibri" panose="020F0502020204030204" pitchFamily="34" charset="0"/>
                          <a:cs typeface="Tahoma" pitchFamily="34" charset="0"/>
                        </a:rPr>
                        <a:t>Erneute Inhaftierung</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17,1 %</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0000"/>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58,2 %</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6600"/>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72,1 %</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33CC"/>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FFFFFF"/>
                          </a:solidFill>
                          <a:effectLst/>
                          <a:latin typeface="Calibri" panose="020F0502020204030204" pitchFamily="34" charset="0"/>
                          <a:cs typeface="Tahoma" pitchFamily="34" charset="0"/>
                        </a:rPr>
                        <a:t>44,3 %</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3333"/>
                    </a:solidFill>
                  </a:tcPr>
                </a:tc>
                <a:tc>
                  <a:txBody>
                    <a:bodyPr/>
                    <a:lstStyle>
                      <a:lvl1pPr>
                        <a:spcBef>
                          <a:spcPct val="20000"/>
                        </a:spcBef>
                        <a:defRPr sz="2800">
                          <a:solidFill>
                            <a:schemeClr val="tx1"/>
                          </a:solidFill>
                          <a:latin typeface="Arial" charset="0"/>
                        </a:defRPr>
                      </a:lvl1pPr>
                      <a:lvl2pPr marL="37931725" indent="-37474525">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marL="457200" fontAlgn="base">
                        <a:spcBef>
                          <a:spcPct val="20000"/>
                        </a:spcBef>
                        <a:spcAft>
                          <a:spcPct val="0"/>
                        </a:spcAft>
                        <a:defRPr>
                          <a:solidFill>
                            <a:schemeClr val="tx1"/>
                          </a:solidFill>
                          <a:latin typeface="Arial" charset="0"/>
                        </a:defRPr>
                      </a:lvl6pPr>
                      <a:lvl7pPr marL="914400" fontAlgn="base">
                        <a:spcBef>
                          <a:spcPct val="20000"/>
                        </a:spcBef>
                        <a:spcAft>
                          <a:spcPct val="0"/>
                        </a:spcAft>
                        <a:defRPr>
                          <a:solidFill>
                            <a:schemeClr val="tx1"/>
                          </a:solidFill>
                          <a:latin typeface="Arial" charset="0"/>
                        </a:defRPr>
                      </a:lvl7pPr>
                      <a:lvl8pPr marL="1371600" fontAlgn="base">
                        <a:spcBef>
                          <a:spcPct val="20000"/>
                        </a:spcBef>
                        <a:spcAft>
                          <a:spcPct val="0"/>
                        </a:spcAft>
                        <a:defRPr>
                          <a:solidFill>
                            <a:schemeClr val="tx1"/>
                          </a:solidFill>
                          <a:latin typeface="Arial" charset="0"/>
                        </a:defRPr>
                      </a:lvl8pPr>
                      <a:lvl9pPr marL="1828800"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en-US" sz="2000" b="1" i="0" u="none" strike="noStrike" cap="none" normalizeH="0" baseline="0" dirty="0">
                          <a:ln>
                            <a:noFill/>
                          </a:ln>
                          <a:solidFill>
                            <a:srgbClr val="000000"/>
                          </a:solidFill>
                          <a:effectLst/>
                          <a:latin typeface="Calibri" panose="020F0502020204030204" pitchFamily="34" charset="0"/>
                          <a:cs typeface="Tahoma" pitchFamily="34" charset="0"/>
                        </a:rPr>
                        <a:t>54,6 %</a:t>
                      </a:r>
                    </a:p>
                  </a:txBody>
                  <a:tcPr marL="68580" marR="68580"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bl>
          </a:graphicData>
        </a:graphic>
      </p:graphicFrame>
      <p:sp>
        <p:nvSpPr>
          <p:cNvPr id="33839" name="Rectangle 9"/>
          <p:cNvSpPr>
            <a:spLocks noChangeArrowheads="1"/>
          </p:cNvSpPr>
          <p:nvPr/>
        </p:nvSpPr>
        <p:spPr bwMode="auto">
          <a:xfrm>
            <a:off x="1990675" y="4706030"/>
            <a:ext cx="3557786" cy="692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37931725" indent="-37474525">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marL="457200" fontAlgn="base">
              <a:spcBef>
                <a:spcPct val="0"/>
              </a:spcBef>
              <a:spcAft>
                <a:spcPct val="0"/>
              </a:spcAft>
              <a:defRPr>
                <a:solidFill>
                  <a:schemeClr val="tx1"/>
                </a:solidFill>
                <a:latin typeface="Arial" charset="0"/>
              </a:defRPr>
            </a:lvl6pPr>
            <a:lvl7pPr marL="914400" fontAlgn="base">
              <a:spcBef>
                <a:spcPct val="0"/>
              </a:spcBef>
              <a:spcAft>
                <a:spcPct val="0"/>
              </a:spcAft>
              <a:defRPr>
                <a:solidFill>
                  <a:schemeClr val="tx1"/>
                </a:solidFill>
                <a:latin typeface="Arial" charset="0"/>
              </a:defRPr>
            </a:lvl7pPr>
            <a:lvl8pPr marL="1371600" fontAlgn="base">
              <a:spcBef>
                <a:spcPct val="0"/>
              </a:spcBef>
              <a:spcAft>
                <a:spcPct val="0"/>
              </a:spcAft>
              <a:defRPr>
                <a:solidFill>
                  <a:schemeClr val="tx1"/>
                </a:solidFill>
                <a:latin typeface="Arial" charset="0"/>
              </a:defRPr>
            </a:lvl8pPr>
            <a:lvl9pPr marL="1828800" fontAlgn="base">
              <a:spcBef>
                <a:spcPct val="0"/>
              </a:spcBef>
              <a:spcAft>
                <a:spcPct val="0"/>
              </a:spcAft>
              <a:defRPr>
                <a:solidFill>
                  <a:schemeClr val="tx1"/>
                </a:solidFill>
                <a:latin typeface="Arial" charset="0"/>
              </a:defRPr>
            </a:lvl9pPr>
          </a:lstStyle>
          <a:p>
            <a:pPr>
              <a:spcBef>
                <a:spcPts val="600"/>
              </a:spcBef>
              <a:buClr>
                <a:srgbClr val="B50000"/>
              </a:buClr>
              <a:buSzPct val="65000"/>
            </a:pPr>
            <a:r>
              <a:rPr lang="en-US" altLang="en-US" sz="1700" b="1" dirty="0" err="1">
                <a:solidFill>
                  <a:srgbClr val="B50000"/>
                </a:solidFill>
                <a:latin typeface="Calibri" panose="020F0502020204030204" pitchFamily="34" charset="0"/>
                <a:ea typeface="ＭＳ Ｐゴシック" pitchFamily="34" charset="-128"/>
              </a:rPr>
              <a:t>Altersbegrenzte</a:t>
            </a:r>
            <a:r>
              <a:rPr lang="en-US" altLang="en-US" sz="1700" b="1" dirty="0">
                <a:solidFill>
                  <a:srgbClr val="B50000"/>
                </a:solidFill>
                <a:latin typeface="Calibri" panose="020F0502020204030204" pitchFamily="34" charset="0"/>
                <a:ea typeface="ＭＳ Ｐゴシック" pitchFamily="34" charset="-128"/>
              </a:rPr>
              <a:t> </a:t>
            </a:r>
            <a:r>
              <a:rPr lang="en-US" altLang="en-US" sz="1700" b="1" dirty="0" err="1">
                <a:solidFill>
                  <a:srgbClr val="B50000"/>
                </a:solidFill>
                <a:latin typeface="Calibri" panose="020F0502020204030204" pitchFamily="34" charset="0"/>
                <a:ea typeface="ＭＳ Ｐゴシック" pitchFamily="34" charset="-128"/>
              </a:rPr>
              <a:t>Spätstarter</a:t>
            </a:r>
            <a:r>
              <a:rPr lang="en-US" altLang="en-US" sz="1700" b="1" dirty="0">
                <a:solidFill>
                  <a:srgbClr val="B50000"/>
                </a:solidFill>
                <a:latin typeface="Calibri" panose="020F0502020204030204" pitchFamily="34" charset="0"/>
                <a:ea typeface="ＭＳ Ｐゴシック" pitchFamily="34" charset="-128"/>
              </a:rPr>
              <a:t>: 5,2 % </a:t>
            </a:r>
            <a:endParaRPr lang="en-US" altLang="en-US" sz="1700" b="1" dirty="0">
              <a:latin typeface="Calibri" panose="020F0502020204030204" pitchFamily="34" charset="0"/>
              <a:ea typeface="ＭＳ Ｐゴシック" pitchFamily="34" charset="-128"/>
            </a:endParaRPr>
          </a:p>
          <a:p>
            <a:pPr>
              <a:spcBef>
                <a:spcPts val="600"/>
              </a:spcBef>
              <a:buClr>
                <a:srgbClr val="B50000"/>
              </a:buClr>
              <a:buSzPct val="65000"/>
            </a:pPr>
            <a:r>
              <a:rPr lang="en-US" altLang="en-US" sz="1700" b="1" dirty="0" err="1">
                <a:solidFill>
                  <a:srgbClr val="008000"/>
                </a:solidFill>
                <a:latin typeface="Calibri" panose="020F0502020204030204" pitchFamily="34" charset="0"/>
                <a:ea typeface="ＭＳ Ｐゴシック" pitchFamily="34" charset="-128"/>
              </a:rPr>
              <a:t>Persistierende</a:t>
            </a:r>
            <a:r>
              <a:rPr lang="en-US" altLang="en-US" sz="1700" b="1" dirty="0">
                <a:solidFill>
                  <a:srgbClr val="008000"/>
                </a:solidFill>
                <a:latin typeface="Calibri" panose="020F0502020204030204" pitchFamily="34" charset="0"/>
                <a:ea typeface="ＭＳ Ｐゴシック" pitchFamily="34" charset="-128"/>
              </a:rPr>
              <a:t> </a:t>
            </a:r>
            <a:r>
              <a:rPr lang="en-US" altLang="en-US" sz="1700" b="1" dirty="0" err="1">
                <a:solidFill>
                  <a:srgbClr val="008000"/>
                </a:solidFill>
                <a:latin typeface="Calibri" panose="020F0502020204030204" pitchFamily="34" charset="0"/>
                <a:ea typeface="ＭＳ Ｐゴシック" pitchFamily="34" charset="-128"/>
              </a:rPr>
              <a:t>Spätstarter</a:t>
            </a:r>
            <a:r>
              <a:rPr lang="en-US" altLang="en-US" sz="1700" b="1" dirty="0">
                <a:solidFill>
                  <a:srgbClr val="008000"/>
                </a:solidFill>
                <a:latin typeface="Calibri" panose="020F0502020204030204" pitchFamily="34" charset="0"/>
                <a:ea typeface="ＭＳ Ｐゴシック" pitchFamily="34" charset="-128"/>
              </a:rPr>
              <a:t>: 41,8% </a:t>
            </a:r>
            <a:endParaRPr lang="en-US" altLang="en-US" sz="1700" b="1" dirty="0">
              <a:latin typeface="Calibri" panose="020F0502020204030204" pitchFamily="34" charset="0"/>
              <a:ea typeface="ＭＳ Ｐゴシック" pitchFamily="34" charset="-128"/>
            </a:endParaRPr>
          </a:p>
        </p:txBody>
      </p:sp>
      <p:sp>
        <p:nvSpPr>
          <p:cNvPr id="33840" name="Rectangle 9"/>
          <p:cNvSpPr>
            <a:spLocks noChangeArrowheads="1"/>
          </p:cNvSpPr>
          <p:nvPr/>
        </p:nvSpPr>
        <p:spPr bwMode="auto">
          <a:xfrm>
            <a:off x="1975553" y="5591353"/>
            <a:ext cx="4533850" cy="692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37931725" indent="-37474525">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marL="457200" fontAlgn="base">
              <a:spcBef>
                <a:spcPct val="0"/>
              </a:spcBef>
              <a:spcAft>
                <a:spcPct val="0"/>
              </a:spcAft>
              <a:defRPr>
                <a:solidFill>
                  <a:schemeClr val="tx1"/>
                </a:solidFill>
                <a:latin typeface="Arial" charset="0"/>
              </a:defRPr>
            </a:lvl6pPr>
            <a:lvl7pPr marL="914400" fontAlgn="base">
              <a:spcBef>
                <a:spcPct val="0"/>
              </a:spcBef>
              <a:spcAft>
                <a:spcPct val="0"/>
              </a:spcAft>
              <a:defRPr>
                <a:solidFill>
                  <a:schemeClr val="tx1"/>
                </a:solidFill>
                <a:latin typeface="Arial" charset="0"/>
              </a:defRPr>
            </a:lvl7pPr>
            <a:lvl8pPr marL="1371600" fontAlgn="base">
              <a:spcBef>
                <a:spcPct val="0"/>
              </a:spcBef>
              <a:spcAft>
                <a:spcPct val="0"/>
              </a:spcAft>
              <a:defRPr>
                <a:solidFill>
                  <a:schemeClr val="tx1"/>
                </a:solidFill>
                <a:latin typeface="Arial" charset="0"/>
              </a:defRPr>
            </a:lvl8pPr>
            <a:lvl9pPr marL="1828800" fontAlgn="base">
              <a:spcBef>
                <a:spcPct val="0"/>
              </a:spcBef>
              <a:spcAft>
                <a:spcPct val="0"/>
              </a:spcAft>
              <a:defRPr>
                <a:solidFill>
                  <a:schemeClr val="tx1"/>
                </a:solidFill>
                <a:latin typeface="Arial" charset="0"/>
              </a:defRPr>
            </a:lvl9pPr>
          </a:lstStyle>
          <a:p>
            <a:pPr>
              <a:spcBef>
                <a:spcPts val="600"/>
              </a:spcBef>
              <a:buClr>
                <a:srgbClr val="B50000"/>
              </a:buClr>
              <a:buSzPct val="65000"/>
            </a:pPr>
            <a:r>
              <a:rPr lang="en-US" altLang="en-US" sz="1700" b="1" dirty="0" err="1">
                <a:solidFill>
                  <a:srgbClr val="2503EF"/>
                </a:solidFill>
                <a:latin typeface="Calibri" panose="020F0502020204030204" pitchFamily="34" charset="0"/>
                <a:ea typeface="ＭＳ Ｐゴシック" pitchFamily="34" charset="-128"/>
              </a:rPr>
              <a:t>Persistierende</a:t>
            </a:r>
            <a:r>
              <a:rPr lang="en-US" altLang="en-US" sz="1700" b="1" dirty="0">
                <a:solidFill>
                  <a:srgbClr val="2503EF"/>
                </a:solidFill>
                <a:latin typeface="Calibri" panose="020F0502020204030204" pitchFamily="34" charset="0"/>
                <a:ea typeface="ＭＳ Ｐゴシック" pitchFamily="34" charset="-128"/>
              </a:rPr>
              <a:t> </a:t>
            </a:r>
            <a:r>
              <a:rPr lang="en-US" altLang="en-US" sz="1700" b="1" dirty="0" err="1">
                <a:solidFill>
                  <a:srgbClr val="2503EF"/>
                </a:solidFill>
                <a:latin typeface="Calibri" panose="020F0502020204030204" pitchFamily="34" charset="0"/>
                <a:ea typeface="ＭＳ Ｐゴシック" pitchFamily="34" charset="-128"/>
              </a:rPr>
              <a:t>Frühstarter</a:t>
            </a:r>
            <a:r>
              <a:rPr lang="en-US" altLang="en-US" sz="1700" b="1" dirty="0">
                <a:solidFill>
                  <a:srgbClr val="2503EF"/>
                </a:solidFill>
                <a:latin typeface="Calibri" panose="020F0502020204030204" pitchFamily="34" charset="0"/>
                <a:ea typeface="ＭＳ Ｐゴシック" pitchFamily="34" charset="-128"/>
              </a:rPr>
              <a:t>: 21,2 %</a:t>
            </a:r>
            <a:r>
              <a:rPr lang="en-US" altLang="en-US" sz="1700" b="1" dirty="0">
                <a:latin typeface="Calibri" panose="020F0502020204030204" pitchFamily="34" charset="0"/>
                <a:ea typeface="ＭＳ Ｐゴシック" pitchFamily="34" charset="-128"/>
              </a:rPr>
              <a:t> </a:t>
            </a:r>
          </a:p>
          <a:p>
            <a:pPr>
              <a:spcBef>
                <a:spcPts val="600"/>
              </a:spcBef>
              <a:spcAft>
                <a:spcPts val="450"/>
              </a:spcAft>
              <a:buClr>
                <a:srgbClr val="B50000"/>
              </a:buClr>
              <a:buSzPct val="65000"/>
            </a:pPr>
            <a:r>
              <a:rPr lang="en-US" altLang="en-US" sz="1700" b="1" dirty="0" err="1">
                <a:latin typeface="Calibri" panose="020F0502020204030204" pitchFamily="34" charset="0"/>
                <a:ea typeface="ＭＳ Ｐゴシック" pitchFamily="34" charset="-128"/>
              </a:rPr>
              <a:t>Altersbegrenzte</a:t>
            </a:r>
            <a:r>
              <a:rPr lang="en-US" altLang="en-US" sz="1700" b="1" dirty="0">
                <a:latin typeface="Calibri" panose="020F0502020204030204" pitchFamily="34" charset="0"/>
                <a:ea typeface="ＭＳ Ｐゴシック" pitchFamily="34" charset="-128"/>
              </a:rPr>
              <a:t> </a:t>
            </a:r>
            <a:r>
              <a:rPr lang="en-US" altLang="en-US" sz="1700" b="1" dirty="0" err="1">
                <a:latin typeface="Calibri" panose="020F0502020204030204" pitchFamily="34" charset="0"/>
                <a:ea typeface="ＭＳ Ｐゴシック" pitchFamily="34" charset="-128"/>
              </a:rPr>
              <a:t>Frühstarter</a:t>
            </a:r>
            <a:r>
              <a:rPr lang="en-US" altLang="en-US" sz="1700" b="1" dirty="0">
                <a:latin typeface="Calibri" panose="020F0502020204030204" pitchFamily="34" charset="0"/>
                <a:ea typeface="ＭＳ Ｐゴシック" pitchFamily="34" charset="-128"/>
              </a:rPr>
              <a:t>: 31,8%</a:t>
            </a:r>
          </a:p>
        </p:txBody>
      </p:sp>
      <p:pic>
        <p:nvPicPr>
          <p:cNvPr id="6" name="Picture 5" descr="GRAFIK $ VERLÄUF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45617" y="4706030"/>
            <a:ext cx="3584653" cy="1988840"/>
          </a:xfrm>
          <a:prstGeom prst="rect">
            <a:avLst/>
          </a:prstGeom>
          <a:noFill/>
          <a:extLst>
            <a:ext uri="{909E8E84-426E-40DD-AFC4-6F175D3DCCD1}">
              <a14:hiddenFill xmlns:a14="http://schemas.microsoft.com/office/drawing/2010/main">
                <a:solidFill>
                  <a:srgbClr val="FFFFFF"/>
                </a:solidFill>
              </a14:hiddenFill>
            </a:ext>
          </a:extLst>
        </p:spPr>
      </p:pic>
      <p:sp>
        <p:nvSpPr>
          <p:cNvPr id="4" name="Titel 3"/>
          <p:cNvSpPr>
            <a:spLocks noGrp="1"/>
          </p:cNvSpPr>
          <p:nvPr>
            <p:ph type="title"/>
          </p:nvPr>
        </p:nvSpPr>
        <p:spPr/>
        <p:txBody>
          <a:bodyPr>
            <a:normAutofit/>
          </a:bodyPr>
          <a:lstStyle/>
          <a:p>
            <a:r>
              <a:rPr lang="de-DE" sz="2400" dirty="0"/>
              <a:t>Erkenntnisse aus Deutschland: Gravierende </a:t>
            </a:r>
            <a:r>
              <a:rPr lang="de-DE" sz="2400" dirty="0" err="1"/>
              <a:t>Delinquenzverläufe</a:t>
            </a:r>
            <a:r>
              <a:rPr lang="de-DE" sz="2400" dirty="0"/>
              <a:t> junger (ehemaliger) Strafgefangener / Merkmale: Rückfall nach Verlaufsgruppen</a:t>
            </a:r>
            <a:r>
              <a:rPr lang="de-DE" sz="1800" dirty="0"/>
              <a:t> </a:t>
            </a:r>
            <a:r>
              <a:rPr lang="de-DE" sz="1800" cap="small" dirty="0"/>
              <a:t>(Taefi &amp; </a:t>
            </a:r>
            <a:r>
              <a:rPr lang="de-DE" sz="1800" cap="small" dirty="0" err="1"/>
              <a:t>Hosser</a:t>
            </a:r>
            <a:r>
              <a:rPr lang="de-DE" sz="1800" cap="small" dirty="0"/>
              <a:t>, 2021)</a:t>
            </a:r>
            <a:endParaRPr lang="de-DE" sz="2400" dirty="0"/>
          </a:p>
        </p:txBody>
      </p:sp>
    </p:spTree>
    <p:extLst>
      <p:ext uri="{BB962C8B-B14F-4D97-AF65-F5344CB8AC3E}">
        <p14:creationId xmlns:p14="http://schemas.microsoft.com/office/powerpoint/2010/main" val="1154570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ChangeArrowheads="1"/>
          </p:cNvSpPr>
          <p:nvPr/>
        </p:nvSpPr>
        <p:spPr bwMode="auto">
          <a:xfrm>
            <a:off x="3395664" y="2240756"/>
            <a:ext cx="5509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marL="0" indent="0">
              <a:spcBef>
                <a:spcPct val="50000"/>
              </a:spcBef>
              <a:spcAft>
                <a:spcPct val="25000"/>
              </a:spcAft>
            </a:pPr>
            <a:endParaRPr lang="de-DE" altLang="en-US" dirty="0">
              <a:latin typeface="Calibri" panose="020F0502020204030204" pitchFamily="34" charset="0"/>
              <a:ea typeface="ＭＳ Ｐゴシック" pitchFamily="34" charset="-128"/>
            </a:endParaRPr>
          </a:p>
        </p:txBody>
      </p:sp>
      <p:pic>
        <p:nvPicPr>
          <p:cNvPr id="4" name="Picture 2" descr="GR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6622" y="1104074"/>
            <a:ext cx="1860323" cy="82520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GR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57238" y="3153759"/>
            <a:ext cx="1974876" cy="90038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2267650" y="1348791"/>
            <a:ext cx="7142124"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marL="0" indent="0">
              <a:spcBef>
                <a:spcPct val="50000"/>
              </a:spcBef>
              <a:spcAft>
                <a:spcPct val="25000"/>
              </a:spcAft>
            </a:pPr>
            <a:r>
              <a:rPr lang="de-DE" altLang="en-US" dirty="0">
                <a:latin typeface="Calibri" panose="020F0502020204030204" pitchFamily="34" charset="0"/>
                <a:ea typeface="ＭＳ Ｐゴシック" pitchFamily="34" charset="-128"/>
              </a:rPr>
              <a:t>Unbelastete Gruppe (aber mit vielen schweren Gewaltdelikten!): intakten Elternhäusern (mit </a:t>
            </a:r>
            <a:r>
              <a:rPr lang="de-DE" altLang="en-US" sz="2000" dirty="0">
                <a:solidFill>
                  <a:prstClr val="black">
                    <a:lumMod val="75000"/>
                    <a:lumOff val="25000"/>
                  </a:prstClr>
                </a:solidFill>
                <a:latin typeface="+mn-lt"/>
              </a:rPr>
              <a:t>unterstützender</a:t>
            </a:r>
            <a:r>
              <a:rPr lang="de-DE" altLang="en-US" dirty="0">
                <a:latin typeface="Calibri" panose="020F0502020204030204" pitchFamily="34" charset="0"/>
                <a:ea typeface="ＭＳ Ｐゴシック" pitchFamily="34" charset="-128"/>
              </a:rPr>
              <a:t> Erziehung), häufiger Schulabschlüsse und nach der Haft häufiger gut im Arbeitsmarkt integriert, hohe Zustimmung zu gesellschaftlichen Normen</a:t>
            </a:r>
          </a:p>
        </p:txBody>
      </p:sp>
      <p:sp>
        <p:nvSpPr>
          <p:cNvPr id="7" name="Rectangle 3"/>
          <p:cNvSpPr>
            <a:spLocks noChangeArrowheads="1"/>
          </p:cNvSpPr>
          <p:nvPr/>
        </p:nvSpPr>
        <p:spPr bwMode="auto">
          <a:xfrm>
            <a:off x="3902512" y="3258057"/>
            <a:ext cx="58531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marL="0" indent="0">
              <a:spcBef>
                <a:spcPct val="50000"/>
              </a:spcBef>
              <a:spcAft>
                <a:spcPct val="25000"/>
              </a:spcAft>
            </a:pPr>
            <a:r>
              <a:rPr lang="de-DE" altLang="en-US" dirty="0">
                <a:latin typeface="Calibri" panose="020F0502020204030204" pitchFamily="34" charset="0"/>
                <a:ea typeface="ＭＳ Ｐゴシック" pitchFamily="34" charset="-128"/>
              </a:rPr>
              <a:t>Frühauffällig (schlechte Supervision durch Eltern) und wenig Zustimmung zu gesellschaftlichen Normen</a:t>
            </a:r>
          </a:p>
        </p:txBody>
      </p:sp>
      <p:pic>
        <p:nvPicPr>
          <p:cNvPr id="8" name="Picture 5" descr="gr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30797" y="4558103"/>
            <a:ext cx="1819121" cy="353392"/>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3"/>
          <p:cNvSpPr>
            <a:spLocks noChangeArrowheads="1"/>
          </p:cNvSpPr>
          <p:nvPr/>
        </p:nvSpPr>
        <p:spPr bwMode="auto">
          <a:xfrm>
            <a:off x="2459299" y="4662717"/>
            <a:ext cx="64912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marL="0" indent="0">
              <a:spcBef>
                <a:spcPct val="50000"/>
              </a:spcBef>
              <a:spcAft>
                <a:spcPct val="25000"/>
              </a:spcAft>
            </a:pPr>
            <a:r>
              <a:rPr lang="de-DE" altLang="en-US" dirty="0">
                <a:latin typeface="Calibri" panose="020F0502020204030204" pitchFamily="34" charset="0"/>
                <a:ea typeface="ＭＳ Ｐゴシック" pitchFamily="34" charset="-128"/>
              </a:rPr>
              <a:t>häufig Heimkinder, Drogenproblematik, Frühauffälligkeit </a:t>
            </a:r>
          </a:p>
        </p:txBody>
      </p:sp>
      <p:pic>
        <p:nvPicPr>
          <p:cNvPr id="10" name="Picture 7" descr="gr 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894169" y="5413412"/>
            <a:ext cx="2054213" cy="839263"/>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4443997" y="5491585"/>
            <a:ext cx="643046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marL="0" indent="0">
              <a:spcBef>
                <a:spcPct val="50000"/>
              </a:spcBef>
              <a:spcAft>
                <a:spcPct val="25000"/>
              </a:spcAft>
            </a:pPr>
            <a:r>
              <a:rPr lang="de-DE" altLang="en-US" dirty="0">
                <a:latin typeface="Calibri" panose="020F0502020204030204" pitchFamily="34" charset="0"/>
                <a:ea typeface="ＭＳ Ｐゴシック" pitchFamily="34" charset="-128"/>
              </a:rPr>
              <a:t>In Kindheit und Jugend auffällig – nach Haft aber sehr beziehungsorientiert und zufrieden mit der Arbeit</a:t>
            </a:r>
          </a:p>
        </p:txBody>
      </p:sp>
      <p:sp>
        <p:nvSpPr>
          <p:cNvPr id="14" name="Titel 3"/>
          <p:cNvSpPr txBox="1">
            <a:spLocks/>
          </p:cNvSpPr>
          <p:nvPr/>
        </p:nvSpPr>
        <p:spPr>
          <a:xfrm>
            <a:off x="1066801" y="133762"/>
            <a:ext cx="10058400" cy="727607"/>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3600" kern="1200" spc="-50" baseline="0">
                <a:solidFill>
                  <a:schemeClr val="tx1">
                    <a:lumMod val="75000"/>
                    <a:lumOff val="25000"/>
                  </a:schemeClr>
                </a:solidFill>
                <a:latin typeface="+mj-lt"/>
                <a:ea typeface="+mj-ea"/>
                <a:cs typeface="+mj-cs"/>
              </a:defRPr>
            </a:lvl1pPr>
          </a:lstStyle>
          <a:p>
            <a:r>
              <a:rPr lang="de-DE" sz="2400" dirty="0"/>
              <a:t>Erkenntnisse aus Deutschland: Gravierende </a:t>
            </a:r>
            <a:r>
              <a:rPr lang="de-DE" sz="2400" dirty="0" err="1"/>
              <a:t>Delinquenzverläufe</a:t>
            </a:r>
            <a:r>
              <a:rPr lang="de-DE" sz="2400" dirty="0"/>
              <a:t> junger (ehemaliger) Strafgefangener / Charakterisierung der Verlaufsgruppen </a:t>
            </a:r>
            <a:r>
              <a:rPr lang="de-DE" sz="1800" cap="small" dirty="0"/>
              <a:t>(Taefi &amp; </a:t>
            </a:r>
            <a:r>
              <a:rPr lang="de-DE" sz="1800" cap="small" dirty="0" err="1"/>
              <a:t>Hosser</a:t>
            </a:r>
            <a:r>
              <a:rPr lang="de-DE" sz="1800" cap="small" dirty="0"/>
              <a:t>, 2021)</a:t>
            </a:r>
            <a:endParaRPr lang="de-DE" sz="2400" dirty="0"/>
          </a:p>
        </p:txBody>
      </p:sp>
    </p:spTree>
    <p:extLst>
      <p:ext uri="{BB962C8B-B14F-4D97-AF65-F5344CB8AC3E}">
        <p14:creationId xmlns:p14="http://schemas.microsoft.com/office/powerpoint/2010/main" val="811116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dirty="0"/>
              <a:t>Straffälligenhilfe und Ressourcenorientierung</a:t>
            </a:r>
            <a:endParaRPr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de-DE" dirty="0"/>
              <a:t> Ziele Straffälligenhilfe: Integration; Entwicklung einer straffreien Lebensführung (Cornel, 2021)</a:t>
            </a:r>
          </a:p>
          <a:p>
            <a:pPr>
              <a:buFont typeface="Wingdings" panose="05000000000000000000" pitchFamily="2" charset="2"/>
              <a:buChar char="§"/>
            </a:pPr>
            <a:r>
              <a:rPr lang="de-DE" dirty="0"/>
              <a:t> Aktionsfelder Straffälligenhilfe z.B.*:</a:t>
            </a:r>
          </a:p>
          <a:p>
            <a:pPr lvl="1">
              <a:buFont typeface="Wingdings" panose="05000000000000000000" pitchFamily="2" charset="2"/>
              <a:buChar char="§"/>
            </a:pPr>
            <a:r>
              <a:rPr lang="de-DE" dirty="0"/>
              <a:t>Beratung (Schuldnerberatung, Suchtberatung und andere)</a:t>
            </a:r>
          </a:p>
          <a:p>
            <a:pPr lvl="1">
              <a:buFont typeface="Wingdings" panose="05000000000000000000" pitchFamily="2" charset="2"/>
              <a:buChar char="§"/>
            </a:pPr>
            <a:r>
              <a:rPr lang="de-DE" dirty="0"/>
              <a:t>Entlassungsvorbereitung/Integrationsplanung</a:t>
            </a:r>
          </a:p>
          <a:p>
            <a:pPr lvl="1">
              <a:buFont typeface="Wingdings" panose="05000000000000000000" pitchFamily="2" charset="2"/>
              <a:buChar char="§"/>
            </a:pPr>
            <a:r>
              <a:rPr lang="de-DE" dirty="0"/>
              <a:t>Betreuung unter Einbindung von Ehrenamtlichen</a:t>
            </a:r>
          </a:p>
          <a:p>
            <a:pPr lvl="1">
              <a:buFont typeface="Wingdings" panose="05000000000000000000" pitchFamily="2" charset="2"/>
              <a:buChar char="§"/>
            </a:pPr>
            <a:r>
              <a:rPr lang="de-DE" dirty="0"/>
              <a:t>Maßnahmen der beruflichen und schulischen Qualifizierung</a:t>
            </a:r>
          </a:p>
          <a:p>
            <a:pPr lvl="1">
              <a:buFont typeface="Wingdings" panose="05000000000000000000" pitchFamily="2" charset="2"/>
              <a:buChar char="§"/>
            </a:pPr>
            <a:r>
              <a:rPr lang="de-DE" dirty="0"/>
              <a:t>Projekte zur Haftvermeidung (Arbeit statt Strafe)</a:t>
            </a:r>
          </a:p>
          <a:p>
            <a:pPr lvl="1">
              <a:buFont typeface="Wingdings" panose="05000000000000000000" pitchFamily="2" charset="2"/>
              <a:buChar char="§"/>
            </a:pPr>
            <a:r>
              <a:rPr lang="de-DE" dirty="0"/>
              <a:t>Angebote der Gewaltprävention</a:t>
            </a:r>
          </a:p>
          <a:p>
            <a:pPr marL="0" indent="0">
              <a:buNone/>
            </a:pPr>
            <a:endParaRPr lang="de-DE" dirty="0"/>
          </a:p>
          <a:p>
            <a:pPr>
              <a:buFont typeface="Wingdings" panose="05000000000000000000" pitchFamily="2" charset="2"/>
              <a:buChar char="§"/>
            </a:pPr>
            <a:r>
              <a:rPr lang="de-DE" dirty="0"/>
              <a:t> </a:t>
            </a:r>
            <a:r>
              <a:rPr dirty="0" err="1"/>
              <a:t>Typische</a:t>
            </a:r>
            <a:r>
              <a:rPr dirty="0"/>
              <a:t> </a:t>
            </a:r>
            <a:r>
              <a:rPr dirty="0" err="1"/>
              <a:t>Problemlagen</a:t>
            </a:r>
            <a:r>
              <a:rPr lang="de-DE" dirty="0"/>
              <a:t> der </a:t>
            </a:r>
            <a:r>
              <a:rPr lang="de-DE" dirty="0" err="1"/>
              <a:t>Klient:innen</a:t>
            </a:r>
            <a:r>
              <a:rPr dirty="0"/>
              <a:t>:</a:t>
            </a:r>
            <a:endParaRPr lang="de-DE" dirty="0"/>
          </a:p>
          <a:p>
            <a:pPr lvl="1">
              <a:buFont typeface="Wingdings" panose="05000000000000000000" pitchFamily="2" charset="2"/>
              <a:buChar char="§"/>
            </a:pPr>
            <a:r>
              <a:rPr lang="de-DE" dirty="0"/>
              <a:t> </a:t>
            </a:r>
            <a:r>
              <a:rPr dirty="0" err="1"/>
              <a:t>Armut</a:t>
            </a:r>
            <a:r>
              <a:rPr lang="de-DE" dirty="0"/>
              <a:t> </a:t>
            </a:r>
          </a:p>
          <a:p>
            <a:pPr lvl="1">
              <a:buFont typeface="Wingdings" panose="05000000000000000000" pitchFamily="2" charset="2"/>
              <a:buChar char="§"/>
            </a:pPr>
            <a:r>
              <a:rPr lang="de-DE" dirty="0"/>
              <a:t> </a:t>
            </a:r>
            <a:r>
              <a:rPr dirty="0" err="1"/>
              <a:t>Arbeitslosigkeit</a:t>
            </a:r>
            <a:endParaRPr lang="de-DE" dirty="0"/>
          </a:p>
          <a:p>
            <a:pPr lvl="1">
              <a:buFont typeface="Wingdings" panose="05000000000000000000" pitchFamily="2" charset="2"/>
              <a:buChar char="§"/>
            </a:pPr>
            <a:r>
              <a:rPr lang="de-DE" dirty="0"/>
              <a:t> </a:t>
            </a:r>
            <a:r>
              <a:rPr dirty="0" err="1"/>
              <a:t>Abhängigkeit</a:t>
            </a:r>
            <a:endParaRPr lang="de-DE" dirty="0"/>
          </a:p>
          <a:p>
            <a:pPr lvl="1">
              <a:buFont typeface="Wingdings" panose="05000000000000000000" pitchFamily="2" charset="2"/>
              <a:buChar char="§"/>
            </a:pPr>
            <a:r>
              <a:rPr lang="de-DE" dirty="0"/>
              <a:t> </a:t>
            </a:r>
            <a:r>
              <a:rPr dirty="0" err="1"/>
              <a:t>soziale</a:t>
            </a:r>
            <a:r>
              <a:rPr dirty="0"/>
              <a:t> </a:t>
            </a:r>
            <a:r>
              <a:rPr dirty="0" err="1"/>
              <a:t>Desintegration</a:t>
            </a:r>
            <a:endParaRPr dirty="0"/>
          </a:p>
        </p:txBody>
      </p:sp>
      <p:sp>
        <p:nvSpPr>
          <p:cNvPr id="5" name="Textfeld 4">
            <a:extLst>
              <a:ext uri="{FF2B5EF4-FFF2-40B4-BE49-F238E27FC236}">
                <a16:creationId xmlns:a16="http://schemas.microsoft.com/office/drawing/2014/main" id="{405347E9-3E0C-4B4B-8B27-A5C57C0E0031}"/>
              </a:ext>
            </a:extLst>
          </p:cNvPr>
          <p:cNvSpPr txBox="1"/>
          <p:nvPr/>
        </p:nvSpPr>
        <p:spPr>
          <a:xfrm>
            <a:off x="6421120" y="6519446"/>
            <a:ext cx="6096000" cy="338554"/>
          </a:xfrm>
          <a:prstGeom prst="rect">
            <a:avLst/>
          </a:prstGeom>
          <a:noFill/>
        </p:spPr>
        <p:txBody>
          <a:bodyPr wrap="square">
            <a:spAutoFit/>
          </a:bodyPr>
          <a:lstStyle/>
          <a:p>
            <a:r>
              <a:rPr lang="de-DE" sz="1600" dirty="0">
                <a:solidFill>
                  <a:schemeClr val="bg1"/>
                </a:solidFill>
              </a:rPr>
              <a:t>*https://www.berlin.de/justizvollzug/partner/straffaelligenhilfe/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dirty="0"/>
              <a:t>Straffälligenhilfe und Ressourcenorientierung</a:t>
            </a:r>
          </a:p>
        </p:txBody>
      </p:sp>
      <p:sp>
        <p:nvSpPr>
          <p:cNvPr id="3" name="Content Placeholder 2"/>
          <p:cNvSpPr>
            <a:spLocks noGrp="1"/>
          </p:cNvSpPr>
          <p:nvPr>
            <p:ph idx="1"/>
          </p:nvPr>
        </p:nvSpPr>
        <p:spPr/>
        <p:txBody>
          <a:bodyPr>
            <a:normAutofit/>
          </a:bodyPr>
          <a:lstStyle/>
          <a:p>
            <a:pPr>
              <a:lnSpc>
                <a:spcPct val="100000"/>
              </a:lnSpc>
              <a:buFont typeface="Wingdings" panose="05000000000000000000" pitchFamily="2" charset="2"/>
              <a:buChar char="§"/>
            </a:pPr>
            <a:r>
              <a:rPr lang="de-DE" dirty="0">
                <a:latin typeface="Calibri" panose="020F0502020204030204" pitchFamily="34" charset="0"/>
                <a:ea typeface="Times New Roman" panose="02020603050405020304" pitchFamily="18" charset="0"/>
                <a:cs typeface="Times New Roman" panose="02020603050405020304" pitchFamily="18" charset="0"/>
              </a:rPr>
              <a:t> Risk-Needs-</a:t>
            </a:r>
            <a:r>
              <a:rPr lang="de-DE" dirty="0" err="1">
                <a:latin typeface="Calibri" panose="020F0502020204030204" pitchFamily="34" charset="0"/>
                <a:ea typeface="Times New Roman" panose="02020603050405020304" pitchFamily="18" charset="0"/>
                <a:cs typeface="Times New Roman" panose="02020603050405020304" pitchFamily="18" charset="0"/>
              </a:rPr>
              <a:t>Responsivity</a:t>
            </a:r>
            <a:r>
              <a:rPr lang="de-DE" dirty="0">
                <a:latin typeface="Calibri" panose="020F0502020204030204" pitchFamily="34" charset="0"/>
                <a:ea typeface="Times New Roman" panose="02020603050405020304" pitchFamily="18" charset="0"/>
                <a:cs typeface="Times New Roman" panose="02020603050405020304" pitchFamily="18" charset="0"/>
              </a:rPr>
              <a:t> (RNR, </a:t>
            </a:r>
            <a:r>
              <a:rPr lang="de-DE" dirty="0" err="1">
                <a:latin typeface="Calibri" panose="020F0502020204030204" pitchFamily="34" charset="0"/>
                <a:ea typeface="Times New Roman" panose="02020603050405020304" pitchFamily="18" charset="0"/>
                <a:cs typeface="Times New Roman" panose="02020603050405020304" pitchFamily="18" charset="0"/>
              </a:rPr>
              <a:t>Bonta</a:t>
            </a:r>
            <a:r>
              <a:rPr lang="de-DE" dirty="0">
                <a:latin typeface="Calibri" panose="020F0502020204030204" pitchFamily="34" charset="0"/>
                <a:ea typeface="Times New Roman" panose="02020603050405020304" pitchFamily="18" charset="0"/>
                <a:cs typeface="Times New Roman" panose="02020603050405020304" pitchFamily="18" charset="0"/>
              </a:rPr>
              <a:t> &amp; Andrews, 2017)</a:t>
            </a:r>
          </a:p>
          <a:p>
            <a:pPr lvl="1">
              <a:lnSpc>
                <a:spcPct val="100000"/>
              </a:lnSpc>
              <a:buFont typeface="Wingdings" panose="05000000000000000000" pitchFamily="2" charset="2"/>
              <a:buChar char="§"/>
            </a:pPr>
            <a:r>
              <a:rPr lang="de-DE" dirty="0">
                <a:latin typeface="Calibri" panose="020F0502020204030204" pitchFamily="34" charset="0"/>
                <a:ea typeface="Times New Roman" panose="02020603050405020304" pitchFamily="18" charset="0"/>
                <a:cs typeface="Times New Roman" panose="02020603050405020304" pitchFamily="18" charset="0"/>
              </a:rPr>
              <a:t>Risikoeinschätzung (Rückfall)</a:t>
            </a:r>
          </a:p>
          <a:p>
            <a:pPr lvl="1">
              <a:lnSpc>
                <a:spcPct val="100000"/>
              </a:lnSpc>
              <a:buFont typeface="Wingdings" panose="05000000000000000000" pitchFamily="2" charset="2"/>
              <a:buChar char="§"/>
            </a:pPr>
            <a:r>
              <a:rPr lang="de-DE" dirty="0">
                <a:latin typeface="Calibri" panose="020F0502020204030204" pitchFamily="34" charset="0"/>
                <a:ea typeface="Times New Roman" panose="02020603050405020304" pitchFamily="18" charset="0"/>
                <a:cs typeface="Times New Roman" panose="02020603050405020304" pitchFamily="18" charset="0"/>
              </a:rPr>
              <a:t>Bedarf (Risikofaktoren – Interventionen)</a:t>
            </a:r>
          </a:p>
          <a:p>
            <a:pPr lvl="1">
              <a:lnSpc>
                <a:spcPct val="100000"/>
              </a:lnSpc>
              <a:buFont typeface="Wingdings" panose="05000000000000000000" pitchFamily="2" charset="2"/>
              <a:buChar char="§"/>
            </a:pPr>
            <a:r>
              <a:rPr lang="de-DE" dirty="0">
                <a:latin typeface="Calibri" panose="020F0502020204030204" pitchFamily="34" charset="0"/>
                <a:ea typeface="Times New Roman" panose="02020603050405020304" pitchFamily="18" charset="0"/>
                <a:cs typeface="Times New Roman" panose="02020603050405020304" pitchFamily="18" charset="0"/>
              </a:rPr>
              <a:t>Ansprechbarkeit (v.a. </a:t>
            </a:r>
            <a:r>
              <a:rPr lang="de-DE" dirty="0" err="1">
                <a:latin typeface="Calibri" panose="020F0502020204030204" pitchFamily="34" charset="0"/>
                <a:ea typeface="Times New Roman" panose="02020603050405020304" pitchFamily="18" charset="0"/>
                <a:cs typeface="Times New Roman" panose="02020603050405020304" pitchFamily="18" charset="0"/>
              </a:rPr>
              <a:t>adressat:innengerechtes</a:t>
            </a:r>
            <a:r>
              <a:rPr lang="de-DE" dirty="0">
                <a:latin typeface="Calibri" panose="020F0502020204030204" pitchFamily="34" charset="0"/>
                <a:ea typeface="Times New Roman" panose="02020603050405020304" pitchFamily="18" charset="0"/>
                <a:cs typeface="Times New Roman" panose="02020603050405020304" pitchFamily="18" charset="0"/>
              </a:rPr>
              <a:t> Vorgehen)</a:t>
            </a:r>
          </a:p>
          <a:p>
            <a:pPr>
              <a:lnSpc>
                <a:spcPct val="100000"/>
              </a:lnSpc>
              <a:buFont typeface="Wingdings" panose="05000000000000000000" pitchFamily="2" charset="2"/>
              <a:buChar char="§"/>
            </a:pPr>
            <a:r>
              <a:rPr lang="de-DE" dirty="0">
                <a:latin typeface="Calibri" panose="020F0502020204030204" pitchFamily="34" charset="0"/>
                <a:ea typeface="Times New Roman" panose="02020603050405020304" pitchFamily="18" charset="0"/>
                <a:cs typeface="Times New Roman" panose="02020603050405020304" pitchFamily="18" charset="0"/>
              </a:rPr>
              <a:t> Kritikpunkt: Risikofaktorenorientierung vernachlässigt Ressourcenorientierung (Schutzfaktoren + Ressourcen)</a:t>
            </a:r>
          </a:p>
          <a:p>
            <a:pPr>
              <a:lnSpc>
                <a:spcPct val="100000"/>
              </a:lnSpc>
              <a:buFont typeface="Wingdings" panose="05000000000000000000" pitchFamily="2" charset="2"/>
              <a:buChar char="§"/>
            </a:pPr>
            <a:r>
              <a:rPr lang="de-DE" dirty="0">
                <a:latin typeface="Calibri" panose="020F0502020204030204" pitchFamily="34" charset="0"/>
                <a:ea typeface="Times New Roman" panose="02020603050405020304" pitchFamily="18" charset="0"/>
                <a:cs typeface="Times New Roman" panose="02020603050405020304" pitchFamily="18" charset="0"/>
              </a:rPr>
              <a:t> so </a:t>
            </a:r>
            <a:r>
              <a:rPr lang="de-DE" dirty="0">
                <a:effectLst/>
                <a:latin typeface="g_d0_f3"/>
              </a:rPr>
              <a:t>folgern</a:t>
            </a:r>
            <a:r>
              <a:rPr lang="de-DE" dirty="0">
                <a:latin typeface="Calibri" panose="020F0502020204030204" pitchFamily="34" charset="0"/>
                <a:ea typeface="Times New Roman" panose="02020603050405020304" pitchFamily="18" charset="0"/>
                <a:cs typeface="Times New Roman" panose="02020603050405020304" pitchFamily="18" charset="0"/>
              </a:rPr>
              <a:t> auch </a:t>
            </a:r>
            <a:r>
              <a:rPr lang="de-DE" dirty="0" err="1">
                <a:effectLst/>
                <a:latin typeface="g_d0_f3"/>
              </a:rPr>
              <a:t>Stelly</a:t>
            </a:r>
            <a:r>
              <a:rPr lang="de-DE" dirty="0">
                <a:effectLst/>
                <a:latin typeface="g_d0_f3"/>
              </a:rPr>
              <a:t> und Thomas (2005, S. 262) auf Basis ihrer Lebenslaufanalysen, dass </a:t>
            </a:r>
            <a:r>
              <a:rPr lang="de-DE" dirty="0">
                <a:solidFill>
                  <a:schemeClr val="accent1"/>
                </a:solidFill>
                <a:effectLst/>
                <a:latin typeface="g_d0_f3"/>
              </a:rPr>
              <a:t>„weniger die Persönlichkeit des Täters und zurückliegende Verhaltensauffälligkeiten als vielmehr die zukünftigen sozialen Integrationsbedingungen im Mittelpunkt stehen</a:t>
            </a:r>
            <a:r>
              <a:rPr lang="de-DE" dirty="0">
                <a:effectLst/>
                <a:latin typeface="g_d0_f3"/>
              </a:rPr>
              <a:t>“ sollten</a:t>
            </a:r>
            <a:r>
              <a:rPr lang="de-DE" dirty="0"/>
              <a:t> </a:t>
            </a:r>
            <a:endParaRPr lang="de-DE"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buFont typeface="Wingdings" panose="05000000000000000000" pitchFamily="2" charset="2"/>
              <a:buChar char="§"/>
            </a:pPr>
            <a:r>
              <a:rPr lang="de-DE" kern="0" dirty="0">
                <a:latin typeface="Calibri" panose="020F0502020204030204" pitchFamily="34" charset="0"/>
                <a:cs typeface="Times New Roman" panose="02020603050405020304" pitchFamily="18" charset="0"/>
              </a:rPr>
              <a:t> Ansatzpunkt r</a:t>
            </a:r>
            <a:r>
              <a:rPr lang="de-DE" kern="0" dirty="0">
                <a:effectLst/>
                <a:latin typeface="Calibri" panose="020F0502020204030204" pitchFamily="34" charset="0"/>
                <a:ea typeface="Times New Roman" panose="02020603050405020304" pitchFamily="18" charset="0"/>
                <a:cs typeface="Times New Roman" panose="02020603050405020304" pitchFamily="18" charset="0"/>
              </a:rPr>
              <a:t>essourcenorientierte Straffälligenhilfe:</a:t>
            </a:r>
          </a:p>
          <a:p>
            <a:pPr lvl="1">
              <a:lnSpc>
                <a:spcPct val="100000"/>
              </a:lnSpc>
              <a:buFont typeface="Wingdings" panose="05000000000000000000" pitchFamily="2" charset="2"/>
              <a:buChar char="§"/>
            </a:pPr>
            <a:r>
              <a:rPr lang="de-DE" kern="0" dirty="0">
                <a:effectLst/>
                <a:latin typeface="Calibri" panose="020F0502020204030204" pitchFamily="34" charset="0"/>
                <a:ea typeface="Times New Roman" panose="02020603050405020304" pitchFamily="18" charset="0"/>
                <a:cs typeface="Times New Roman" panose="02020603050405020304" pitchFamily="18" charset="0"/>
              </a:rPr>
              <a:t> Institutionen die Verantwortlichkeit und Wiedergutmachung ermöglichen (</a:t>
            </a:r>
            <a:r>
              <a:rPr lang="de-DE" kern="0" dirty="0" err="1">
                <a:effectLst/>
                <a:latin typeface="Calibri" panose="020F0502020204030204" pitchFamily="34" charset="0"/>
                <a:ea typeface="Times New Roman" panose="02020603050405020304" pitchFamily="18" charset="0"/>
                <a:cs typeface="Times New Roman" panose="02020603050405020304" pitchFamily="18" charset="0"/>
              </a:rPr>
              <a:t>restorative</a:t>
            </a:r>
            <a:r>
              <a:rPr lang="de-DE" kern="0" dirty="0">
                <a:effectLst/>
                <a:latin typeface="Calibri" panose="020F0502020204030204" pitchFamily="34" charset="0"/>
                <a:ea typeface="Times New Roman" panose="02020603050405020304" pitchFamily="18" charset="0"/>
                <a:cs typeface="Times New Roman" panose="02020603050405020304" pitchFamily="18" charset="0"/>
              </a:rPr>
              <a:t> Justice!)</a:t>
            </a:r>
          </a:p>
          <a:p>
            <a:pPr lvl="1">
              <a:lnSpc>
                <a:spcPct val="100000"/>
              </a:lnSpc>
              <a:buFont typeface="Wingdings" panose="05000000000000000000" pitchFamily="2" charset="2"/>
              <a:buChar char="§"/>
            </a:pPr>
            <a:r>
              <a:rPr lang="de-DE" kern="0" dirty="0">
                <a:latin typeface="Calibri" panose="020F0502020204030204" pitchFamily="34" charset="0"/>
                <a:ea typeface="Times New Roman" panose="02020603050405020304" pitchFamily="18" charset="0"/>
                <a:cs typeface="Times New Roman" panose="02020603050405020304" pitchFamily="18" charset="0"/>
              </a:rPr>
              <a:t> </a:t>
            </a:r>
            <a:r>
              <a:rPr lang="de-DE" kern="0" dirty="0">
                <a:effectLst/>
                <a:latin typeface="Calibri" panose="020F0502020204030204" pitchFamily="34" charset="0"/>
                <a:ea typeface="Times New Roman" panose="02020603050405020304" pitchFamily="18" charset="0"/>
                <a:cs typeface="Times New Roman" panose="02020603050405020304" pitchFamily="18" charset="0"/>
              </a:rPr>
              <a:t>Menschen würdevoll behandeln</a:t>
            </a:r>
          </a:p>
          <a:p>
            <a:pPr lvl="1">
              <a:lnSpc>
                <a:spcPct val="100000"/>
              </a:lnSpc>
              <a:buFont typeface="Wingdings" panose="05000000000000000000" pitchFamily="2" charset="2"/>
              <a:buChar char="§"/>
            </a:pPr>
            <a:r>
              <a:rPr lang="de-DE" kern="0" dirty="0">
                <a:effectLst/>
                <a:latin typeface="Calibri" panose="020F0502020204030204" pitchFamily="34" charset="0"/>
                <a:ea typeface="Times New Roman" panose="02020603050405020304" pitchFamily="18" charset="0"/>
                <a:cs typeface="Times New Roman" panose="02020603050405020304" pitchFamily="18" charset="0"/>
              </a:rPr>
              <a:t> Stigmatisierung reduzieren</a:t>
            </a:r>
            <a:endParaRPr sz="2000" dirty="0"/>
          </a:p>
        </p:txBody>
      </p:sp>
    </p:spTree>
    <p:extLst>
      <p:ext uri="{BB962C8B-B14F-4D97-AF65-F5344CB8AC3E}">
        <p14:creationId xmlns:p14="http://schemas.microsoft.com/office/powerpoint/2010/main" val="3157261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Straffälligenhilfe und Ressourcenorientierung</a:t>
            </a:r>
            <a:endParaRPr dirty="0"/>
          </a:p>
        </p:txBody>
      </p:sp>
      <p:sp>
        <p:nvSpPr>
          <p:cNvPr id="3" name="Content Placeholder 2"/>
          <p:cNvSpPr>
            <a:spLocks noGrp="1"/>
          </p:cNvSpPr>
          <p:nvPr>
            <p:ph idx="1"/>
          </p:nvPr>
        </p:nvSpPr>
        <p:spPr/>
        <p:txBody>
          <a:bodyPr>
            <a:normAutofit fontScale="92500" lnSpcReduction="20000"/>
          </a:bodyPr>
          <a:lstStyle/>
          <a:p>
            <a:pPr marL="0" indent="0">
              <a:buNone/>
            </a:pPr>
            <a:r>
              <a:rPr lang="de-DE" dirty="0"/>
              <a:t>In der Praxis der Straffälligenhilfe:</a:t>
            </a:r>
          </a:p>
          <a:p>
            <a:pPr>
              <a:buFont typeface="Wingdings" panose="05000000000000000000" pitchFamily="2" charset="2"/>
              <a:buChar char="§"/>
            </a:pPr>
            <a:r>
              <a:rPr lang="de-DE" dirty="0"/>
              <a:t> </a:t>
            </a:r>
            <a:r>
              <a:rPr dirty="0" err="1"/>
              <a:t>Fokus</a:t>
            </a:r>
            <a:r>
              <a:rPr dirty="0"/>
              <a:t> auf </a:t>
            </a:r>
            <a:r>
              <a:rPr dirty="0" err="1"/>
              <a:t>Stärken</a:t>
            </a:r>
            <a:r>
              <a:rPr dirty="0"/>
              <a:t> und </a:t>
            </a:r>
            <a:r>
              <a:rPr dirty="0" err="1"/>
              <a:t>Potenziale</a:t>
            </a:r>
            <a:endParaRPr dirty="0"/>
          </a:p>
          <a:p>
            <a:pPr>
              <a:buFont typeface="Wingdings" panose="05000000000000000000" pitchFamily="2" charset="2"/>
              <a:buChar char="§"/>
            </a:pPr>
            <a:r>
              <a:rPr lang="de-DE" dirty="0"/>
              <a:t> </a:t>
            </a:r>
            <a:r>
              <a:rPr dirty="0"/>
              <a:t>Motivation und </a:t>
            </a:r>
            <a:r>
              <a:rPr dirty="0" err="1"/>
              <a:t>Selbstwirksamkeit</a:t>
            </a:r>
            <a:r>
              <a:rPr dirty="0"/>
              <a:t> </a:t>
            </a:r>
            <a:r>
              <a:rPr dirty="0" err="1"/>
              <a:t>stärken</a:t>
            </a:r>
            <a:endParaRPr dirty="0"/>
          </a:p>
          <a:p>
            <a:pPr>
              <a:buFont typeface="Wingdings" panose="05000000000000000000" pitchFamily="2" charset="2"/>
              <a:buChar char="§"/>
            </a:pPr>
            <a:r>
              <a:rPr lang="de-DE" dirty="0"/>
              <a:t> </a:t>
            </a:r>
            <a:r>
              <a:rPr dirty="0" err="1"/>
              <a:t>Motivierende</a:t>
            </a:r>
            <a:r>
              <a:rPr dirty="0"/>
              <a:t> </a:t>
            </a:r>
            <a:r>
              <a:rPr dirty="0" err="1"/>
              <a:t>Gesprächsführung</a:t>
            </a:r>
            <a:endParaRPr lang="de-DE" dirty="0"/>
          </a:p>
          <a:p>
            <a:pPr>
              <a:buFont typeface="Wingdings" panose="05000000000000000000" pitchFamily="2" charset="2"/>
              <a:buChar char="§"/>
            </a:pPr>
            <a:r>
              <a:rPr lang="de-DE" dirty="0"/>
              <a:t> Unterstützung beim Entwickeln neuer Zukunftsnarrative, z. B. im Sinne „</a:t>
            </a:r>
            <a:r>
              <a:rPr lang="de-DE" dirty="0" err="1"/>
              <a:t>redemption</a:t>
            </a:r>
            <a:r>
              <a:rPr lang="de-DE" dirty="0"/>
              <a:t> </a:t>
            </a:r>
            <a:r>
              <a:rPr lang="de-DE" dirty="0" err="1"/>
              <a:t>scripts</a:t>
            </a:r>
            <a:r>
              <a:rPr lang="de-DE" dirty="0"/>
              <a:t>“</a:t>
            </a:r>
          </a:p>
          <a:p>
            <a:pPr>
              <a:buFont typeface="Wingdings" panose="05000000000000000000" pitchFamily="2" charset="2"/>
              <a:buChar char="§"/>
            </a:pPr>
            <a:r>
              <a:rPr lang="de-DE" dirty="0"/>
              <a:t> Förderung von Arbeit, Ausbildung, </a:t>
            </a:r>
            <a:r>
              <a:rPr lang="de-DE" dirty="0">
                <a:solidFill>
                  <a:schemeClr val="accent1"/>
                </a:solidFill>
              </a:rPr>
              <a:t>Bindungen</a:t>
            </a:r>
            <a:r>
              <a:rPr lang="de-DE" dirty="0"/>
              <a:t> - „hook </a:t>
            </a:r>
            <a:r>
              <a:rPr lang="de-DE" dirty="0" err="1"/>
              <a:t>for</a:t>
            </a:r>
            <a:r>
              <a:rPr lang="de-DE" dirty="0"/>
              <a:t> </a:t>
            </a:r>
            <a:r>
              <a:rPr lang="de-DE" dirty="0" err="1"/>
              <a:t>change</a:t>
            </a:r>
            <a:r>
              <a:rPr lang="de-DE" dirty="0"/>
              <a:t>“</a:t>
            </a:r>
          </a:p>
          <a:p>
            <a:pPr>
              <a:buFont typeface="Wingdings" panose="05000000000000000000" pitchFamily="2" charset="2"/>
              <a:buChar char="§"/>
            </a:pPr>
            <a:r>
              <a:rPr lang="de-DE" dirty="0"/>
              <a:t> Institutionen (Straffälligenhilfe, Soziale Arbeit </a:t>
            </a:r>
            <a:r>
              <a:rPr lang="de-DE" dirty="0" err="1"/>
              <a:t>uvm</a:t>
            </a:r>
            <a:r>
              <a:rPr lang="de-DE" dirty="0"/>
              <a:t>.) können zentrale </a:t>
            </a:r>
            <a:r>
              <a:rPr lang="de-DE" dirty="0" err="1"/>
              <a:t>Akteur:innen</a:t>
            </a:r>
            <a:r>
              <a:rPr lang="de-DE" dirty="0"/>
              <a:t> für Veränderungsprozesse sein</a:t>
            </a:r>
          </a:p>
          <a:p>
            <a:pPr marL="0" indent="0">
              <a:buNone/>
            </a:pPr>
            <a:endParaRPr lang="de-DE" dirty="0"/>
          </a:p>
          <a:p>
            <a:pPr marL="0" indent="0">
              <a:buNone/>
            </a:pPr>
            <a:r>
              <a:rPr lang="de-DE" dirty="0" err="1"/>
              <a:t>Desistanceforschung</a:t>
            </a:r>
            <a:r>
              <a:rPr lang="de-DE" dirty="0"/>
              <a:t> zeigt:</a:t>
            </a:r>
          </a:p>
          <a:p>
            <a:pPr>
              <a:buFont typeface="Wingdings" panose="05000000000000000000" pitchFamily="2" charset="2"/>
              <a:buChar char="§"/>
            </a:pPr>
            <a:r>
              <a:rPr lang="de-DE" dirty="0"/>
              <a:t> Veränderung ist möglich.</a:t>
            </a:r>
          </a:p>
          <a:p>
            <a:pPr>
              <a:buFont typeface="Wingdings" panose="05000000000000000000" pitchFamily="2" charset="2"/>
              <a:buChar char="§"/>
            </a:pPr>
            <a:r>
              <a:rPr lang="de-DE" dirty="0"/>
              <a:t> Beziehungen und Anerkennung sind entscheidend.</a:t>
            </a:r>
          </a:p>
          <a:p>
            <a:pPr marL="0" indent="0">
              <a:buNone/>
            </a:pPr>
            <a:r>
              <a:rPr lang="de-DE" dirty="0"/>
              <a:t>								</a:t>
            </a:r>
            <a:r>
              <a:rPr lang="de-DE" sz="3000" dirty="0">
                <a:solidFill>
                  <a:schemeClr val="accent1"/>
                </a:solidFill>
              </a:rPr>
              <a:t>FRAGEN?</a:t>
            </a:r>
            <a:endParaRPr lang="de-DE" dirty="0">
              <a:solidFill>
                <a:schemeClr val="accent1"/>
              </a:solidFill>
            </a:endParaRPr>
          </a:p>
          <a:p>
            <a:pPr>
              <a:buFont typeface="Wingdings" panose="05000000000000000000" pitchFamily="2" charset="2"/>
              <a:buChar char="§"/>
            </a:pP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de-DE" sz="2800" dirty="0"/>
              <a:t>Fragen an Euch/Sie zum Austausch/zur Diskussion</a:t>
            </a:r>
            <a:br>
              <a:rPr lang="de-DE" sz="2800" dirty="0"/>
            </a:br>
            <a:r>
              <a:rPr lang="de-DE" sz="2800" dirty="0"/>
              <a:t>Murmelgruppen</a:t>
            </a:r>
            <a:endParaRPr sz="2800" dirty="0"/>
          </a:p>
        </p:txBody>
      </p:sp>
      <p:sp>
        <p:nvSpPr>
          <p:cNvPr id="3" name="Content Placeholder 2"/>
          <p:cNvSpPr>
            <a:spLocks noGrp="1"/>
          </p:cNvSpPr>
          <p:nvPr>
            <p:ph idx="1"/>
          </p:nvPr>
        </p:nvSpPr>
        <p:spPr>
          <a:xfrm>
            <a:off x="223520" y="1122946"/>
            <a:ext cx="11968480" cy="5448450"/>
          </a:xfrm>
        </p:spPr>
        <p:txBody>
          <a:bodyPr>
            <a:normAutofit fontScale="85000" lnSpcReduction="20000"/>
          </a:bodyPr>
          <a:lstStyle/>
          <a:p>
            <a:pPr>
              <a:lnSpc>
                <a:spcPct val="120000"/>
              </a:lnSpc>
              <a:spcBef>
                <a:spcPts val="600"/>
              </a:spcBef>
            </a:pPr>
            <a:r>
              <a:rPr lang="de-DE" sz="2400" dirty="0">
                <a:solidFill>
                  <a:schemeClr val="accent1"/>
                </a:solidFill>
              </a:rPr>
              <a:t>Bitte mit </a:t>
            </a:r>
            <a:r>
              <a:rPr lang="de-DE" sz="2400" dirty="0" err="1">
                <a:solidFill>
                  <a:schemeClr val="accent1"/>
                </a:solidFill>
              </a:rPr>
              <a:t>Sitznachbar:in</a:t>
            </a:r>
            <a:r>
              <a:rPr lang="de-DE" sz="2400" dirty="0">
                <a:solidFill>
                  <a:schemeClr val="accent1"/>
                </a:solidFill>
              </a:rPr>
              <a:t>/ (unbekannter) Person im Raum aus anderem Berufsfeld austauschen (zu einer oder mehreren oder gar anderen Fragen):</a:t>
            </a:r>
          </a:p>
          <a:p>
            <a:pPr marL="457200" indent="-457200">
              <a:lnSpc>
                <a:spcPct val="100000"/>
              </a:lnSpc>
              <a:spcBef>
                <a:spcPts val="600"/>
              </a:spcBef>
              <a:buFont typeface="+mj-lt"/>
              <a:buAutoNum type="arabicPeriod"/>
            </a:pPr>
            <a:r>
              <a:rPr lang="de-DE" dirty="0"/>
              <a:t>Welche Haltung leitet Euch selbst bei der Arbeit? Eher Risikoorientierung oder eher Ressourcenorientierung?</a:t>
            </a:r>
          </a:p>
          <a:p>
            <a:pPr marL="457200" indent="-457200">
              <a:lnSpc>
                <a:spcPct val="100000"/>
              </a:lnSpc>
              <a:spcBef>
                <a:spcPts val="600"/>
              </a:spcBef>
              <a:buFont typeface="+mj-lt"/>
              <a:buAutoNum type="arabicPeriod"/>
            </a:pPr>
            <a:r>
              <a:rPr lang="de-DE" dirty="0"/>
              <a:t>Welchen „Hooks </a:t>
            </a:r>
            <a:r>
              <a:rPr lang="de-DE" dirty="0" err="1"/>
              <a:t>for</a:t>
            </a:r>
            <a:r>
              <a:rPr lang="de-DE" dirty="0"/>
              <a:t> </a:t>
            </a:r>
            <a:r>
              <a:rPr lang="de-DE" dirty="0" err="1"/>
              <a:t>change</a:t>
            </a:r>
            <a:r>
              <a:rPr lang="de-DE" dirty="0"/>
              <a:t>“ begegnet Ihr in Eurer Arbeit (regelmäßig)?</a:t>
            </a:r>
          </a:p>
          <a:p>
            <a:pPr marL="457200" indent="-457200">
              <a:lnSpc>
                <a:spcPct val="100000"/>
              </a:lnSpc>
              <a:spcBef>
                <a:spcPts val="600"/>
              </a:spcBef>
              <a:buFont typeface="+mj-lt"/>
              <a:buAutoNum type="arabicPeriod"/>
            </a:pPr>
            <a:r>
              <a:rPr lang="de-DE" dirty="0"/>
              <a:t>Wie könnt Ihr Sie nutzen? </a:t>
            </a:r>
          </a:p>
          <a:p>
            <a:pPr marL="457200" indent="-457200">
              <a:lnSpc>
                <a:spcPct val="100000"/>
              </a:lnSpc>
              <a:spcBef>
                <a:spcPts val="600"/>
              </a:spcBef>
              <a:buFont typeface="+mj-lt"/>
              <a:buAutoNum type="arabicPeriod"/>
            </a:pPr>
            <a:r>
              <a:rPr lang="de-DE" dirty="0"/>
              <a:t>Wie könnt Ihr sie in der interinstitutionellen Zusammenarbeit bearbeiten?</a:t>
            </a:r>
          </a:p>
          <a:p>
            <a:pPr marL="457200" indent="-457200">
              <a:lnSpc>
                <a:spcPct val="100000"/>
              </a:lnSpc>
              <a:spcBef>
                <a:spcPts val="600"/>
              </a:spcBef>
              <a:buFont typeface="+mj-lt"/>
              <a:buAutoNum type="arabicPeriod"/>
            </a:pPr>
            <a:r>
              <a:rPr lang="de-DE" dirty="0"/>
              <a:t>Wie kann De-</a:t>
            </a:r>
            <a:r>
              <a:rPr lang="de-DE" dirty="0" err="1"/>
              <a:t>labeling</a:t>
            </a:r>
            <a:r>
              <a:rPr lang="de-DE" dirty="0"/>
              <a:t> aussehen?</a:t>
            </a:r>
          </a:p>
          <a:p>
            <a:pPr marL="457200" indent="-457200">
              <a:lnSpc>
                <a:spcPct val="100000"/>
              </a:lnSpc>
              <a:spcBef>
                <a:spcPts val="600"/>
              </a:spcBef>
              <a:buFont typeface="+mj-lt"/>
              <a:buAutoNum type="arabicPeriod"/>
            </a:pPr>
            <a:r>
              <a:rPr lang="de-DE" dirty="0"/>
              <a:t>Wie geht Ihr derzeit mit Rückfällen um und gibt es Spielraum, das anders zu machen?</a:t>
            </a:r>
          </a:p>
          <a:p>
            <a:pPr marL="457200" indent="-457200">
              <a:lnSpc>
                <a:spcPct val="100000"/>
              </a:lnSpc>
              <a:spcBef>
                <a:spcPts val="600"/>
              </a:spcBef>
              <a:buFont typeface="+mj-lt"/>
              <a:buAutoNum type="arabicPeriod"/>
            </a:pPr>
            <a:r>
              <a:rPr lang="de-DE" dirty="0"/>
              <a:t>Problembereich „doppeltes Mandat“?</a:t>
            </a:r>
          </a:p>
          <a:p>
            <a:pPr marL="457200" indent="-457200">
              <a:lnSpc>
                <a:spcPct val="100000"/>
              </a:lnSpc>
              <a:spcBef>
                <a:spcPts val="600"/>
              </a:spcBef>
              <a:buFont typeface="+mj-lt"/>
              <a:buAutoNum type="arabicPeriod"/>
            </a:pPr>
            <a:r>
              <a:rPr lang="de-DE" dirty="0"/>
              <a:t>Gibt es Ressourcen, die oft unter gehen und besser genutzt werden könnten?</a:t>
            </a:r>
          </a:p>
          <a:p>
            <a:pPr marL="457200" indent="-457200">
              <a:lnSpc>
                <a:spcPct val="100000"/>
              </a:lnSpc>
              <a:spcBef>
                <a:spcPts val="600"/>
              </a:spcBef>
              <a:buFont typeface="+mj-lt"/>
              <a:buAutoNum type="arabicPeriod"/>
            </a:pPr>
            <a:r>
              <a:rPr lang="de-DE" dirty="0"/>
              <a:t>Welche Faktoren könnt Ihr überhaupt in Eurem Arbeitsalltag beeinflussen und welche nicht?</a:t>
            </a:r>
          </a:p>
          <a:p>
            <a:pPr marL="457200" indent="-457200">
              <a:lnSpc>
                <a:spcPct val="100000"/>
              </a:lnSpc>
              <a:spcBef>
                <a:spcPts val="600"/>
              </a:spcBef>
              <a:buFont typeface="+mj-lt"/>
              <a:buAutoNum type="arabicPeriod"/>
            </a:pPr>
            <a:r>
              <a:rPr lang="de-DE" dirty="0"/>
              <a:t>Making </a:t>
            </a:r>
            <a:r>
              <a:rPr lang="de-DE" dirty="0" err="1"/>
              <a:t>good</a:t>
            </a:r>
            <a:r>
              <a:rPr lang="de-DE" dirty="0"/>
              <a:t> – könnt ihr und wollt ihr ehemals Straffällige selbst mit einbeziehen (und wenn ja wie könnte das aussehen)?</a:t>
            </a:r>
          </a:p>
          <a:p>
            <a:pPr marL="457200" indent="-457200">
              <a:lnSpc>
                <a:spcPct val="100000"/>
              </a:lnSpc>
              <a:spcBef>
                <a:spcPts val="600"/>
              </a:spcBef>
              <a:buFont typeface="+mj-lt"/>
              <a:buAutoNum type="arabicPeriod"/>
            </a:pPr>
            <a:r>
              <a:rPr lang="de-DE" dirty="0"/>
              <a:t>Benötigt Ihr andere rechtliche Rahmenbedingung für all das und wenn ja welche?</a:t>
            </a:r>
          </a:p>
          <a:p>
            <a:pPr marL="457200" indent="-457200">
              <a:lnSpc>
                <a:spcPct val="100000"/>
              </a:lnSpc>
              <a:spcBef>
                <a:spcPts val="600"/>
              </a:spcBef>
              <a:buFont typeface="+mj-lt"/>
              <a:buAutoNum type="arabicPeriod"/>
            </a:pPr>
            <a:r>
              <a:rPr lang="de-DE" dirty="0"/>
              <a:t>Gibt es Diskrepanzen zwischen dem, was die Forschung sagt und dem, was Ihr im Berufsalltag als möglich erachtet?</a:t>
            </a:r>
          </a:p>
          <a:p>
            <a:pPr>
              <a:lnSpc>
                <a:spcPct val="100000"/>
              </a:lnSpc>
              <a:spcBef>
                <a:spcPts val="600"/>
              </a:spcBef>
            </a:pPr>
            <a:endParaRPr lang="de-DE" dirty="0"/>
          </a:p>
          <a:p>
            <a:pPr>
              <a:lnSpc>
                <a:spcPct val="100000"/>
              </a:lnSpc>
              <a:spcBef>
                <a:spcPts val="600"/>
              </a:spcBef>
            </a:pPr>
            <a:r>
              <a:rPr lang="de-DE" sz="2400" dirty="0">
                <a:solidFill>
                  <a:schemeClr val="accent1"/>
                </a:solidFill>
              </a:rPr>
              <a:t>Anschließend: Kurzes Zusammentragen Eurer Erkenntnisse (wer mag) und Diskussion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de-DE" sz="2800" dirty="0"/>
              <a:t>Gliederung Forum 8:</a:t>
            </a:r>
            <a:br>
              <a:rPr lang="de-DE" sz="2800" dirty="0"/>
            </a:br>
            <a:r>
              <a:rPr lang="de-DE" sz="2800" dirty="0"/>
              <a:t>Fachvortrag und Austausch</a:t>
            </a:r>
            <a:endParaRPr sz="2800" dirty="0"/>
          </a:p>
        </p:txBody>
      </p:sp>
      <p:sp>
        <p:nvSpPr>
          <p:cNvPr id="3" name="Content Placeholder 2"/>
          <p:cNvSpPr>
            <a:spLocks noGrp="1"/>
          </p:cNvSpPr>
          <p:nvPr>
            <p:ph idx="1"/>
          </p:nvPr>
        </p:nvSpPr>
        <p:spPr>
          <a:xfrm>
            <a:off x="2042160" y="1430153"/>
            <a:ext cx="7213600" cy="3997693"/>
          </a:xfrm>
        </p:spPr>
        <p:txBody>
          <a:bodyPr>
            <a:normAutofit lnSpcReduction="10000"/>
          </a:bodyPr>
          <a:lstStyle/>
          <a:p>
            <a:pPr marL="514350" indent="-514350">
              <a:buFont typeface="+mj-lt"/>
              <a:buAutoNum type="romanUcPeriod"/>
            </a:pPr>
            <a:endParaRPr lang="de-DE" dirty="0"/>
          </a:p>
          <a:p>
            <a:pPr marL="0" indent="0">
              <a:buNone/>
            </a:pPr>
            <a:r>
              <a:rPr lang="de-DE" dirty="0">
                <a:solidFill>
                  <a:schemeClr val="accent1"/>
                </a:solidFill>
              </a:rPr>
              <a:t>FACHVORTRAG</a:t>
            </a:r>
          </a:p>
          <a:p>
            <a:pPr marL="514350" indent="-514350">
              <a:buFont typeface="+mj-lt"/>
              <a:buAutoNum type="romanUcPeriod"/>
            </a:pPr>
            <a:r>
              <a:rPr lang="de-DE" dirty="0"/>
              <a:t>Der </a:t>
            </a:r>
            <a:r>
              <a:rPr lang="de-DE" dirty="0" err="1"/>
              <a:t>Desistance</a:t>
            </a:r>
            <a:r>
              <a:rPr lang="de-DE" dirty="0"/>
              <a:t>-Prozess</a:t>
            </a:r>
          </a:p>
          <a:p>
            <a:pPr marL="514350" indent="-514350">
              <a:buFont typeface="+mj-lt"/>
              <a:buAutoNum type="romanUcPeriod"/>
            </a:pPr>
            <a:r>
              <a:rPr lang="de-DE" sz="2000" dirty="0"/>
              <a:t>Age-</a:t>
            </a:r>
            <a:r>
              <a:rPr lang="de-DE" sz="2000" dirty="0" err="1"/>
              <a:t>Graded</a:t>
            </a:r>
            <a:r>
              <a:rPr lang="de-DE" sz="2000" dirty="0"/>
              <a:t> Theory </a:t>
            </a:r>
            <a:r>
              <a:rPr lang="de-DE" sz="2000" dirty="0" err="1"/>
              <a:t>of</a:t>
            </a:r>
            <a:r>
              <a:rPr lang="de-DE" sz="2000" dirty="0"/>
              <a:t> Informal </a:t>
            </a:r>
            <a:r>
              <a:rPr lang="de-DE" sz="2000" dirty="0" err="1"/>
              <a:t>Social</a:t>
            </a:r>
            <a:r>
              <a:rPr lang="de-DE" sz="2000" dirty="0"/>
              <a:t> Control</a:t>
            </a:r>
          </a:p>
          <a:p>
            <a:pPr marL="514350" indent="-514350">
              <a:buFont typeface="+mj-lt"/>
              <a:buAutoNum type="romanUcPeriod"/>
            </a:pPr>
            <a:r>
              <a:rPr lang="de-DE" dirty="0"/>
              <a:t>Erkenntnisse aus Deutschland: Gravierende </a:t>
            </a:r>
            <a:r>
              <a:rPr lang="de-DE" dirty="0" err="1"/>
              <a:t>Delinquenzverläufe</a:t>
            </a:r>
            <a:r>
              <a:rPr lang="de-DE" dirty="0"/>
              <a:t> junger (ehemaliger) Strafgefangener</a:t>
            </a:r>
            <a:endParaRPr lang="de-DE" sz="2000" dirty="0"/>
          </a:p>
          <a:p>
            <a:pPr marL="514350" indent="-514350">
              <a:buFont typeface="+mj-lt"/>
              <a:buAutoNum type="romanUcPeriod"/>
            </a:pPr>
            <a:r>
              <a:rPr lang="de-DE" dirty="0"/>
              <a:t>Straffälligenhilfe und Ressourcenorientierung</a:t>
            </a:r>
          </a:p>
          <a:p>
            <a:pPr marL="0" indent="0">
              <a:buNone/>
            </a:pPr>
            <a:endParaRPr lang="de-DE" dirty="0"/>
          </a:p>
          <a:p>
            <a:pPr marL="0" indent="0">
              <a:buNone/>
            </a:pPr>
            <a:r>
              <a:rPr lang="de-DE" dirty="0">
                <a:solidFill>
                  <a:schemeClr val="accent1"/>
                </a:solidFill>
              </a:rPr>
              <a:t>AUSTAUSCH</a:t>
            </a:r>
          </a:p>
          <a:p>
            <a:pPr marL="514350" indent="-514350">
              <a:buFont typeface="+mj-lt"/>
              <a:buAutoNum type="romanUcPeriod" startAt="5"/>
            </a:pPr>
            <a:r>
              <a:rPr lang="de-DE" dirty="0"/>
              <a:t>Murmelgruppen / Diskussion</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dirty="0"/>
              <a:t>Der </a:t>
            </a:r>
            <a:r>
              <a:rPr lang="de-DE" dirty="0" err="1"/>
              <a:t>Desistance</a:t>
            </a:r>
            <a:r>
              <a:rPr lang="de-DE" dirty="0"/>
              <a:t>-Prozess: Was ist </a:t>
            </a:r>
            <a:r>
              <a:rPr lang="de-DE" dirty="0" err="1"/>
              <a:t>Desistance</a:t>
            </a:r>
            <a:r>
              <a:rPr lang="de-DE" dirty="0"/>
              <a:t>?</a:t>
            </a:r>
            <a:endParaRPr dirty="0"/>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
            </a:pPr>
            <a:r>
              <a:rPr lang="de-DE" dirty="0"/>
              <a:t>„</a:t>
            </a:r>
            <a:r>
              <a:rPr lang="de-DE" dirty="0" err="1"/>
              <a:t>Desistance</a:t>
            </a:r>
            <a:r>
              <a:rPr lang="de-DE" dirty="0"/>
              <a:t>“ beschreibt den Ausstieg aus Kriminalität</a:t>
            </a:r>
          </a:p>
          <a:p>
            <a:pPr>
              <a:lnSpc>
                <a:spcPct val="120000"/>
              </a:lnSpc>
              <a:buFont typeface="Wingdings" panose="05000000000000000000" pitchFamily="2" charset="2"/>
              <a:buChar char="§"/>
            </a:pPr>
            <a:r>
              <a:rPr lang="de-DE" dirty="0"/>
              <a:t> statt Fokus auf Ursachen von Delinquenz, Betrachtung der Bedingungen für ein Gelingen der Distanzierung von „krimineller Karriere“</a:t>
            </a:r>
          </a:p>
          <a:p>
            <a:pPr>
              <a:buFont typeface="Wingdings" panose="05000000000000000000" pitchFamily="2" charset="2"/>
              <a:buChar char="§"/>
            </a:pPr>
            <a:r>
              <a:rPr lang="de-DE" dirty="0"/>
              <a:t> langfristiger, </a:t>
            </a:r>
            <a:r>
              <a:rPr lang="de-DE" dirty="0">
                <a:solidFill>
                  <a:schemeClr val="accent1"/>
                </a:solidFill>
              </a:rPr>
              <a:t>nicht-linearer Prozess</a:t>
            </a:r>
            <a:r>
              <a:rPr lang="de-DE" dirty="0"/>
              <a:t>, meist mit Rückfällen</a:t>
            </a:r>
            <a:endParaRPr lang="de-DE" sz="1400" cap="small" dirty="0"/>
          </a:p>
          <a:p>
            <a:pPr>
              <a:buFont typeface="Wingdings" panose="05000000000000000000" pitchFamily="2" charset="2"/>
              <a:buChar char="§"/>
            </a:pPr>
            <a:r>
              <a:rPr lang="de-DE" dirty="0"/>
              <a:t> </a:t>
            </a:r>
            <a:r>
              <a:rPr lang="de-DE" dirty="0" err="1"/>
              <a:t>Legalbewährung</a:t>
            </a:r>
            <a:r>
              <a:rPr lang="de-DE" dirty="0"/>
              <a:t> &amp; Sozialbewährung </a:t>
            </a:r>
          </a:p>
          <a:p>
            <a:pPr>
              <a:buFont typeface="Wingdings" panose="05000000000000000000" pitchFamily="2" charset="2"/>
              <a:buChar char="§"/>
            </a:pPr>
            <a:r>
              <a:rPr lang="de-DE" dirty="0"/>
              <a:t> Zentral: Entwicklung einer </a:t>
            </a:r>
            <a:r>
              <a:rPr lang="de-DE" dirty="0">
                <a:solidFill>
                  <a:srgbClr val="0070C0"/>
                </a:solidFill>
              </a:rPr>
              <a:t>Identität</a:t>
            </a:r>
            <a:r>
              <a:rPr lang="de-DE" dirty="0"/>
              <a:t> ohne kriminelles Verhalten</a:t>
            </a:r>
          </a:p>
          <a:p>
            <a:pPr marL="0" indent="0">
              <a:buNone/>
            </a:pPr>
            <a:endParaRPr lang="de-DE" dirty="0"/>
          </a:p>
          <a:p>
            <a:pPr marL="0" indent="0" algn="ctr">
              <a:lnSpc>
                <a:spcPct val="110000"/>
              </a:lnSpc>
              <a:buNone/>
            </a:pPr>
            <a:r>
              <a:rPr lang="de-DE" sz="2200" b="1" dirty="0">
                <a:solidFill>
                  <a:schemeClr val="accent1"/>
                </a:solidFill>
              </a:rPr>
              <a:t>Schlüsselerkenntnis: Der Ausstieg aus Kriminalität ist nicht nur eine Frage individueller Entscheidung, sondern in hohem Maße durch soziale Beziehungen, Anerkennung und Unterstützung geprägt.</a:t>
            </a:r>
          </a:p>
          <a:p>
            <a:pPr marL="0" indent="0">
              <a:buNone/>
            </a:pPr>
            <a:endParaRPr lang="de-DE" dirty="0"/>
          </a:p>
          <a:p>
            <a:pPr marL="0" indent="0" algn="ctr">
              <a:buNone/>
            </a:pPr>
            <a:r>
              <a:rPr lang="de-DE" sz="2800" dirty="0"/>
              <a:t> 	Ressourcenorientierte Straffälligenhilfe!</a:t>
            </a:r>
          </a:p>
          <a:p>
            <a:pPr marL="0" indent="0">
              <a:buNone/>
            </a:pPr>
            <a:r>
              <a:rPr lang="de-DE"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a:buFont typeface="Wingdings" panose="05000000000000000000" pitchFamily="2" charset="2"/>
              <a:buChar char="§"/>
            </a:pPr>
            <a:endParaRPr dirty="0"/>
          </a:p>
        </p:txBody>
      </p:sp>
      <p:sp>
        <p:nvSpPr>
          <p:cNvPr id="4" name="Pfeil: nach rechts 3">
            <a:extLst>
              <a:ext uri="{FF2B5EF4-FFF2-40B4-BE49-F238E27FC236}">
                <a16:creationId xmlns:a16="http://schemas.microsoft.com/office/drawing/2014/main" id="{E4297505-0996-4A33-B502-9C68A7C01465}"/>
              </a:ext>
            </a:extLst>
          </p:cNvPr>
          <p:cNvSpPr/>
          <p:nvPr/>
        </p:nvSpPr>
        <p:spPr>
          <a:xfrm>
            <a:off x="2987039" y="5259978"/>
            <a:ext cx="426721" cy="2090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dirty="0"/>
              <a:t>Der </a:t>
            </a:r>
            <a:r>
              <a:rPr lang="de-DE" dirty="0" err="1"/>
              <a:t>Desistance</a:t>
            </a:r>
            <a:r>
              <a:rPr lang="de-DE" dirty="0"/>
              <a:t>-Prozess: Was ist </a:t>
            </a:r>
            <a:r>
              <a:rPr lang="de-DE" dirty="0" err="1"/>
              <a:t>Desistance</a:t>
            </a:r>
            <a:r>
              <a:rPr lang="de-DE" dirty="0"/>
              <a:t>?</a:t>
            </a:r>
            <a:endParaRPr dirty="0"/>
          </a:p>
        </p:txBody>
      </p:sp>
      <p:sp>
        <p:nvSpPr>
          <p:cNvPr id="3" name="Content Placeholder 2"/>
          <p:cNvSpPr>
            <a:spLocks noGrp="1"/>
          </p:cNvSpPr>
          <p:nvPr>
            <p:ph idx="1"/>
          </p:nvPr>
        </p:nvSpPr>
        <p:spPr/>
        <p:txBody>
          <a:bodyPr>
            <a:normAutofit lnSpcReduction="10000"/>
          </a:bodyPr>
          <a:lstStyle/>
          <a:p>
            <a:pPr>
              <a:lnSpc>
                <a:spcPct val="120000"/>
              </a:lnSpc>
              <a:buFont typeface="Wingdings" panose="05000000000000000000" pitchFamily="2" charset="2"/>
              <a:buChar char="§"/>
            </a:pPr>
            <a:r>
              <a:rPr lang="de-DE" sz="1800" dirty="0"/>
              <a:t> „</a:t>
            </a:r>
            <a:r>
              <a:rPr lang="en-US" sz="1800" dirty="0"/>
              <a:t>The Liverpool Desistance Study (LDS)” (</a:t>
            </a:r>
            <a:r>
              <a:rPr lang="en-US" sz="1800" dirty="0" err="1"/>
              <a:t>Maruna</a:t>
            </a:r>
            <a:r>
              <a:rPr lang="en-US" sz="1800" dirty="0"/>
              <a:t>, 2001)</a:t>
            </a:r>
          </a:p>
          <a:p>
            <a:pPr>
              <a:lnSpc>
                <a:spcPct val="120000"/>
              </a:lnSpc>
              <a:buFont typeface="Wingdings" panose="05000000000000000000" pitchFamily="2" charset="2"/>
              <a:buChar char="§"/>
            </a:pPr>
            <a:r>
              <a:rPr lang="en-US" sz="1800" dirty="0"/>
              <a:t> 20 </a:t>
            </a:r>
            <a:r>
              <a:rPr lang="en-US" sz="1800" dirty="0" err="1"/>
              <a:t>Persister</a:t>
            </a:r>
            <a:r>
              <a:rPr lang="en-US" sz="1800" dirty="0"/>
              <a:t> und 30 </a:t>
            </a:r>
            <a:r>
              <a:rPr lang="en-US" sz="1800" dirty="0" err="1"/>
              <a:t>Desister</a:t>
            </a:r>
            <a:r>
              <a:rPr lang="en-US" sz="1800" dirty="0"/>
              <a:t>; narrative Interviews</a:t>
            </a:r>
          </a:p>
          <a:p>
            <a:pPr>
              <a:lnSpc>
                <a:spcPct val="120000"/>
              </a:lnSpc>
              <a:buFont typeface="Wingdings" panose="05000000000000000000" pitchFamily="2" charset="2"/>
              <a:buChar char="§"/>
            </a:pPr>
            <a:r>
              <a:rPr lang="en-US" sz="1800" dirty="0"/>
              <a:t> </a:t>
            </a:r>
            <a:r>
              <a:rPr lang="en-US" sz="1800" dirty="0" err="1"/>
              <a:t>Fragestellung</a:t>
            </a:r>
            <a:r>
              <a:rPr lang="en-US" sz="1800" dirty="0"/>
              <a:t>: </a:t>
            </a:r>
            <a:r>
              <a:rPr lang="en-US" sz="1800" dirty="0" err="1"/>
              <a:t>wie</a:t>
            </a:r>
            <a:r>
              <a:rPr lang="en-US" sz="1800" dirty="0"/>
              <a:t> </a:t>
            </a:r>
            <a:r>
              <a:rPr lang="en-US" sz="1800" dirty="0" err="1"/>
              <a:t>werden</a:t>
            </a:r>
            <a:r>
              <a:rPr lang="en-US" sz="1800" dirty="0"/>
              <a:t> </a:t>
            </a:r>
            <a:r>
              <a:rPr lang="en-US" sz="1800" dirty="0" err="1"/>
              <a:t>Veränderungsprozesse</a:t>
            </a:r>
            <a:r>
              <a:rPr lang="en-US" sz="1800" dirty="0"/>
              <a:t> </a:t>
            </a:r>
            <a:r>
              <a:rPr lang="en-US" sz="1800" dirty="0" err="1"/>
              <a:t>im</a:t>
            </a:r>
            <a:r>
              <a:rPr lang="en-US" sz="1800" dirty="0"/>
              <a:t> </a:t>
            </a:r>
            <a:r>
              <a:rPr lang="en-US" sz="1800" dirty="0" err="1"/>
              <a:t>delinquenten</a:t>
            </a:r>
            <a:r>
              <a:rPr lang="en-US" sz="1800" dirty="0"/>
              <a:t> </a:t>
            </a:r>
            <a:r>
              <a:rPr lang="en-US" sz="1800" dirty="0" err="1"/>
              <a:t>Verhalten</a:t>
            </a:r>
            <a:r>
              <a:rPr lang="en-US" sz="1800" dirty="0"/>
              <a:t> </a:t>
            </a:r>
            <a:r>
              <a:rPr lang="en-US" sz="1800" dirty="0" err="1"/>
              <a:t>initiiert</a:t>
            </a:r>
            <a:r>
              <a:rPr lang="en-US" sz="1800" dirty="0"/>
              <a:t>, </a:t>
            </a:r>
            <a:r>
              <a:rPr lang="en-US" sz="1800" dirty="0" err="1"/>
              <a:t>beibehalten</a:t>
            </a:r>
            <a:r>
              <a:rPr lang="en-US" sz="1800" dirty="0"/>
              <a:t> und </a:t>
            </a:r>
            <a:r>
              <a:rPr lang="en-US" sz="1800" dirty="0" err="1"/>
              <a:t>über</a:t>
            </a:r>
            <a:r>
              <a:rPr lang="en-US" sz="1800" dirty="0"/>
              <a:t> die Zeit </a:t>
            </a:r>
            <a:r>
              <a:rPr lang="en-US" sz="1800" dirty="0" err="1"/>
              <a:t>stabilisiert</a:t>
            </a:r>
            <a:r>
              <a:rPr lang="en-US" sz="1800" dirty="0"/>
              <a:t>?</a:t>
            </a:r>
          </a:p>
          <a:p>
            <a:pPr>
              <a:lnSpc>
                <a:spcPct val="120000"/>
              </a:lnSpc>
              <a:buFont typeface="Wingdings" panose="05000000000000000000" pitchFamily="2" charset="2"/>
              <a:buChar char="§"/>
            </a:pPr>
            <a:r>
              <a:rPr lang="en-US" sz="1800" dirty="0"/>
              <a:t> </a:t>
            </a:r>
            <a:r>
              <a:rPr lang="en-US" sz="1800" dirty="0" err="1"/>
              <a:t>Marunas</a:t>
            </a:r>
            <a:r>
              <a:rPr lang="en-US" sz="1800" dirty="0"/>
              <a:t> </a:t>
            </a:r>
            <a:r>
              <a:rPr lang="en-US" sz="1800" dirty="0" err="1"/>
              <a:t>Forschungserkenntnisse</a:t>
            </a:r>
            <a:r>
              <a:rPr lang="en-US" sz="1800" dirty="0"/>
              <a:t> </a:t>
            </a:r>
            <a:r>
              <a:rPr lang="en-US" sz="1800" dirty="0" err="1"/>
              <a:t>betonten</a:t>
            </a:r>
            <a:r>
              <a:rPr lang="en-US" sz="1800" dirty="0"/>
              <a:t> die </a:t>
            </a:r>
            <a:r>
              <a:rPr lang="en-US" sz="1800" dirty="0" err="1"/>
              <a:t>Relevanz</a:t>
            </a:r>
            <a:r>
              <a:rPr lang="en-US" sz="1800" dirty="0"/>
              <a:t> des “Making good”-Narratives:</a:t>
            </a:r>
            <a:br>
              <a:rPr lang="en-US" sz="1800" dirty="0"/>
            </a:br>
            <a:r>
              <a:rPr lang="en-US" sz="1800" dirty="0"/>
              <a:t>Das </a:t>
            </a:r>
            <a:r>
              <a:rPr lang="en-US" sz="1800" dirty="0" err="1"/>
              <a:t>Erkennen</a:t>
            </a:r>
            <a:r>
              <a:rPr lang="en-US" sz="1800" dirty="0"/>
              <a:t> </a:t>
            </a:r>
            <a:r>
              <a:rPr lang="en-US" sz="1800" dirty="0" err="1"/>
              <a:t>eines</a:t>
            </a:r>
            <a:r>
              <a:rPr lang="en-US" sz="1800" dirty="0"/>
              <a:t> positive </a:t>
            </a:r>
            <a:r>
              <a:rPr lang="en-US" sz="1800" dirty="0" err="1"/>
              <a:t>Selbstbildes</a:t>
            </a:r>
            <a:r>
              <a:rPr lang="en-US" sz="1800" dirty="0"/>
              <a:t>, </a:t>
            </a:r>
            <a:r>
              <a:rPr lang="en-US" sz="1800" dirty="0" err="1"/>
              <a:t>eines</a:t>
            </a:r>
            <a:r>
              <a:rPr lang="en-US" sz="1800" dirty="0"/>
              <a:t> </a:t>
            </a:r>
            <a:r>
              <a:rPr lang="en-US" sz="1800" dirty="0" err="1"/>
              <a:t>guten</a:t>
            </a:r>
            <a:r>
              <a:rPr lang="en-US" sz="1800" dirty="0"/>
              <a:t> Kerns in </a:t>
            </a:r>
            <a:r>
              <a:rPr lang="en-US" sz="1800" dirty="0" err="1"/>
              <a:t>sich</a:t>
            </a:r>
            <a:r>
              <a:rPr lang="en-US" sz="1800" dirty="0"/>
              <a:t> </a:t>
            </a:r>
            <a:r>
              <a:rPr lang="en-US" sz="1800" dirty="0" err="1"/>
              <a:t>selbst</a:t>
            </a:r>
            <a:r>
              <a:rPr lang="en-US" sz="1800" dirty="0"/>
              <a:t> </a:t>
            </a:r>
            <a:r>
              <a:rPr lang="en-US" sz="1800" dirty="0" err="1"/>
              <a:t>mit</a:t>
            </a:r>
            <a:r>
              <a:rPr lang="en-US" sz="1800" dirty="0"/>
              <a:t> dem </a:t>
            </a:r>
            <a:r>
              <a:rPr lang="en-US" sz="1800" dirty="0" err="1"/>
              <a:t>Willen</a:t>
            </a:r>
            <a:r>
              <a:rPr lang="en-US" sz="1800" dirty="0"/>
              <a:t>, der Gesellschaft </a:t>
            </a:r>
            <a:r>
              <a:rPr lang="en-US" sz="1800" dirty="0" err="1"/>
              <a:t>etwas</a:t>
            </a:r>
            <a:r>
              <a:rPr lang="en-US" sz="1800" dirty="0"/>
              <a:t> </a:t>
            </a:r>
            <a:r>
              <a:rPr lang="en-US" sz="1800" dirty="0" err="1"/>
              <a:t>zurückgeben</a:t>
            </a:r>
            <a:r>
              <a:rPr lang="en-US" sz="1800" dirty="0"/>
              <a:t> </a:t>
            </a:r>
            <a:r>
              <a:rPr lang="en-US" sz="1800" dirty="0" err="1"/>
              <a:t>zu</a:t>
            </a:r>
            <a:r>
              <a:rPr lang="en-US" sz="1800" dirty="0"/>
              <a:t> </a:t>
            </a:r>
            <a:r>
              <a:rPr lang="en-US" sz="1800" dirty="0" err="1"/>
              <a:t>wollen</a:t>
            </a:r>
            <a:endParaRPr lang="en-US" sz="1800" dirty="0"/>
          </a:p>
          <a:p>
            <a:pPr lvl="1">
              <a:lnSpc>
                <a:spcPct val="120000"/>
              </a:lnSpc>
              <a:buFont typeface="Wingdings" panose="05000000000000000000" pitchFamily="2" charset="2"/>
              <a:buChar char="§"/>
            </a:pPr>
            <a:r>
              <a:rPr lang="en-US" dirty="0">
                <a:solidFill>
                  <a:schemeClr val="accent1"/>
                </a:solidFill>
              </a:rPr>
              <a:t>“redemption script” vs. “condemnation script”</a:t>
            </a:r>
          </a:p>
          <a:p>
            <a:pPr>
              <a:lnSpc>
                <a:spcPct val="120000"/>
              </a:lnSpc>
              <a:buFont typeface="Wingdings" panose="05000000000000000000" pitchFamily="2" charset="2"/>
              <a:buChar char="§"/>
            </a:pPr>
            <a:r>
              <a:rPr lang="en-US" sz="1800" dirty="0"/>
              <a:t> “Hooks for Change”: </a:t>
            </a:r>
            <a:r>
              <a:rPr lang="en-US" sz="1800" dirty="0" err="1"/>
              <a:t>Ereignisse</a:t>
            </a:r>
            <a:r>
              <a:rPr lang="en-US" sz="1800" dirty="0"/>
              <a:t> </a:t>
            </a:r>
            <a:r>
              <a:rPr lang="en-US" sz="1800" dirty="0" err="1"/>
              <a:t>mit</a:t>
            </a:r>
            <a:r>
              <a:rPr lang="en-US" sz="1800" dirty="0"/>
              <a:t> Potential für </a:t>
            </a:r>
            <a:r>
              <a:rPr lang="en-US" sz="1800" dirty="0" err="1"/>
              <a:t>Veränderungen</a:t>
            </a:r>
            <a:r>
              <a:rPr lang="en-US" sz="1800" dirty="0"/>
              <a:t> – positive </a:t>
            </a:r>
            <a:r>
              <a:rPr lang="en-US" sz="1800" dirty="0" err="1"/>
              <a:t>Zukunftsperspektive</a:t>
            </a:r>
            <a:br>
              <a:rPr lang="en-US" sz="1800" dirty="0"/>
            </a:br>
            <a:r>
              <a:rPr lang="en-US" sz="1800" dirty="0"/>
              <a:t>(</a:t>
            </a:r>
            <a:r>
              <a:rPr lang="en-US" sz="1800" dirty="0" err="1"/>
              <a:t>Beziehungen</a:t>
            </a:r>
            <a:r>
              <a:rPr lang="en-US" sz="1800" dirty="0"/>
              <a:t>, Job, </a:t>
            </a:r>
            <a:r>
              <a:rPr lang="en-US" sz="1800" dirty="0" err="1"/>
              <a:t>Verantwortlichkeiten</a:t>
            </a:r>
            <a:r>
              <a:rPr lang="en-US" sz="1800" dirty="0"/>
              <a:t>, </a:t>
            </a:r>
            <a:r>
              <a:rPr lang="en-US" sz="1800" dirty="0" err="1"/>
              <a:t>Verhaftung</a:t>
            </a:r>
            <a:r>
              <a:rPr lang="en-US" sz="1800" dirty="0"/>
              <a:t>, </a:t>
            </a:r>
            <a:r>
              <a:rPr lang="en-US" sz="1800" dirty="0" err="1"/>
              <a:t>Krankheit</a:t>
            </a:r>
            <a:r>
              <a:rPr lang="en-US" sz="1800" dirty="0"/>
              <a:t>,…)</a:t>
            </a:r>
          </a:p>
          <a:p>
            <a:pPr>
              <a:lnSpc>
                <a:spcPct val="120000"/>
              </a:lnSpc>
              <a:buFont typeface="Wingdings" panose="05000000000000000000" pitchFamily="2" charset="2"/>
              <a:buChar char="§"/>
            </a:pPr>
            <a:r>
              <a:rPr lang="en-US" dirty="0"/>
              <a:t> </a:t>
            </a:r>
            <a:r>
              <a:rPr lang="de-DE" sz="1800" kern="0" dirty="0" err="1">
                <a:effectLst/>
                <a:latin typeface="Calibri" panose="020F0502020204030204" pitchFamily="34" charset="0"/>
                <a:ea typeface="Times New Roman" panose="02020603050405020304" pitchFamily="18" charset="0"/>
                <a:cs typeface="Times New Roman" panose="02020603050405020304" pitchFamily="18" charset="0"/>
              </a:rPr>
              <a:t>Maruna</a:t>
            </a:r>
            <a:r>
              <a:rPr lang="de-DE" sz="1800" kern="0" dirty="0">
                <a:effectLst/>
                <a:latin typeface="Calibri" panose="020F0502020204030204" pitchFamily="34" charset="0"/>
                <a:ea typeface="Times New Roman" panose="02020603050405020304" pitchFamily="18" charset="0"/>
                <a:cs typeface="Times New Roman" panose="02020603050405020304" pitchFamily="18" charset="0"/>
              </a:rPr>
              <a:t> (2004) beschreibt die kognitive Transformation von Selbstwahrnehmung und Erwartungen an die Zukunft. Verantwortung übernehmen, Schuld und Scham verarbeiten, Vergangenheit integrieren </a:t>
            </a:r>
            <a:endParaRPr lang="en-US" dirty="0"/>
          </a:p>
        </p:txBody>
      </p:sp>
    </p:spTree>
    <p:extLst>
      <p:ext uri="{BB962C8B-B14F-4D97-AF65-F5344CB8AC3E}">
        <p14:creationId xmlns:p14="http://schemas.microsoft.com/office/powerpoint/2010/main" val="631511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dirty="0"/>
              <a:t>Der </a:t>
            </a:r>
            <a:r>
              <a:rPr lang="de-DE" dirty="0" err="1"/>
              <a:t>Desistance</a:t>
            </a:r>
            <a:r>
              <a:rPr lang="de-DE" dirty="0"/>
              <a:t>-Prozess: Was ist </a:t>
            </a:r>
            <a:r>
              <a:rPr lang="de-DE" dirty="0" err="1"/>
              <a:t>Desistance</a:t>
            </a:r>
            <a:r>
              <a:rPr lang="de-DE" dirty="0"/>
              <a:t>?</a:t>
            </a:r>
            <a:endParaRPr dirty="0"/>
          </a:p>
        </p:txBody>
      </p:sp>
      <p:sp>
        <p:nvSpPr>
          <p:cNvPr id="3" name="Content Placeholder 2"/>
          <p:cNvSpPr>
            <a:spLocks noGrp="1"/>
          </p:cNvSpPr>
          <p:nvPr>
            <p:ph idx="1"/>
          </p:nvPr>
        </p:nvSpPr>
        <p:spPr/>
        <p:txBody>
          <a:bodyPr>
            <a:normAutofit fontScale="85000" lnSpcReduction="20000"/>
          </a:bodyPr>
          <a:lstStyle/>
          <a:p>
            <a:pPr>
              <a:lnSpc>
                <a:spcPct val="120000"/>
              </a:lnSpc>
              <a:buFont typeface="Wingdings" panose="05000000000000000000" pitchFamily="2" charset="2"/>
              <a:buChar char="§"/>
            </a:pPr>
            <a:r>
              <a:rPr lang="de-DE" sz="2400" dirty="0">
                <a:effectLst/>
                <a:latin typeface="Calibri" panose="020F0502020204030204" pitchFamily="34" charset="0"/>
                <a:ea typeface="Times New Roman" panose="02020603050405020304" pitchFamily="18" charset="0"/>
                <a:cs typeface="Times New Roman" panose="02020603050405020304" pitchFamily="18" charset="0"/>
              </a:rPr>
              <a:t> </a:t>
            </a:r>
            <a:r>
              <a:rPr lang="de-DE" sz="2400" dirty="0" err="1">
                <a:effectLst/>
                <a:latin typeface="Calibri" panose="020F0502020204030204" pitchFamily="34" charset="0"/>
                <a:ea typeface="Times New Roman" panose="02020603050405020304" pitchFamily="18" charset="0"/>
                <a:cs typeface="Times New Roman" panose="02020603050405020304" pitchFamily="18" charset="0"/>
              </a:rPr>
              <a:t>Desistance</a:t>
            </a:r>
            <a:r>
              <a:rPr lang="de-DE" sz="2400" dirty="0">
                <a:effectLst/>
                <a:latin typeface="Calibri" panose="020F0502020204030204" pitchFamily="34" charset="0"/>
                <a:ea typeface="Times New Roman" panose="02020603050405020304" pitchFamily="18" charset="0"/>
                <a:cs typeface="Times New Roman" panose="02020603050405020304" pitchFamily="18" charset="0"/>
              </a:rPr>
              <a:t> als Prozess</a:t>
            </a:r>
            <a:r>
              <a:rPr lang="de-DE" sz="2100" dirty="0">
                <a:effectLst/>
                <a:latin typeface="Calibri" panose="020F0502020204030204" pitchFamily="34" charset="0"/>
                <a:ea typeface="Times New Roman" panose="02020603050405020304" pitchFamily="18" charset="0"/>
                <a:cs typeface="Times New Roman" panose="02020603050405020304" pitchFamily="18" charset="0"/>
              </a:rPr>
              <a:t> (nach </a:t>
            </a:r>
            <a:r>
              <a:rPr lang="de-DE" sz="2100" dirty="0" err="1">
                <a:effectLst/>
                <a:latin typeface="Calibri" panose="020F0502020204030204" pitchFamily="34" charset="0"/>
                <a:ea typeface="Times New Roman" panose="02020603050405020304" pitchFamily="18" charset="0"/>
                <a:cs typeface="Times New Roman" panose="02020603050405020304" pitchFamily="18" charset="0"/>
              </a:rPr>
              <a:t>Maruna</a:t>
            </a:r>
            <a:r>
              <a:rPr lang="de-DE" sz="2100" dirty="0">
                <a:effectLst/>
                <a:latin typeface="Calibri" panose="020F0502020204030204" pitchFamily="34" charset="0"/>
                <a:ea typeface="Times New Roman" panose="02020603050405020304" pitchFamily="18" charset="0"/>
                <a:cs typeface="Times New Roman" panose="02020603050405020304" pitchFamily="18" charset="0"/>
              </a:rPr>
              <a:t> &amp; </a:t>
            </a:r>
            <a:r>
              <a:rPr lang="de-DE" sz="2100" dirty="0" err="1">
                <a:effectLst/>
                <a:latin typeface="Calibri" panose="020F0502020204030204" pitchFamily="34" charset="0"/>
                <a:ea typeface="Times New Roman" panose="02020603050405020304" pitchFamily="18" charset="0"/>
                <a:cs typeface="Times New Roman" panose="02020603050405020304" pitchFamily="18" charset="0"/>
              </a:rPr>
              <a:t>Farall</a:t>
            </a:r>
            <a:r>
              <a:rPr lang="de-DE" sz="2100" dirty="0">
                <a:effectLst/>
                <a:latin typeface="Calibri" panose="020F0502020204030204" pitchFamily="34" charset="0"/>
                <a:ea typeface="Times New Roman" panose="02020603050405020304" pitchFamily="18" charset="0"/>
                <a:cs typeface="Times New Roman" panose="02020603050405020304" pitchFamily="18" charset="0"/>
              </a:rPr>
              <a:t>, 2004; </a:t>
            </a:r>
            <a:r>
              <a:rPr lang="de-DE" b="0" i="0" dirty="0">
                <a:effectLst/>
                <a:latin typeface="g_d0_f3"/>
              </a:rPr>
              <a:t>McNeill, 2016):</a:t>
            </a:r>
          </a:p>
          <a:p>
            <a:pPr marL="0" indent="0">
              <a:lnSpc>
                <a:spcPct val="120000"/>
              </a:lnSpc>
              <a:buNone/>
            </a:pPr>
            <a:r>
              <a:rPr lang="de-DE" sz="2400" dirty="0">
                <a:effectLst/>
                <a:latin typeface="Calibri" panose="020F0502020204030204" pitchFamily="34" charset="0"/>
                <a:ea typeface="Times New Roman" panose="02020603050405020304" pitchFamily="18" charset="0"/>
                <a:cs typeface="Times New Roman" panose="02020603050405020304" pitchFamily="18" charset="0"/>
              </a:rPr>
              <a:t>	„primäre </a:t>
            </a:r>
            <a:r>
              <a:rPr lang="de-DE" sz="2400" dirty="0" err="1">
                <a:effectLst/>
                <a:latin typeface="Calibri" panose="020F0502020204030204" pitchFamily="34" charset="0"/>
                <a:ea typeface="Times New Roman" panose="02020603050405020304" pitchFamily="18" charset="0"/>
                <a:cs typeface="Times New Roman" panose="02020603050405020304" pitchFamily="18" charset="0"/>
              </a:rPr>
              <a:t>Desistance</a:t>
            </a:r>
            <a:r>
              <a:rPr lang="de-DE" sz="2400" dirty="0">
                <a:effectLst/>
                <a:latin typeface="Calibri" panose="020F0502020204030204" pitchFamily="34" charset="0"/>
                <a:ea typeface="Times New Roman" panose="02020603050405020304" pitchFamily="18" charset="0"/>
                <a:cs typeface="Times New Roman" panose="02020603050405020304" pitchFamily="18" charset="0"/>
              </a:rPr>
              <a:t>“ (initiales Aufhören, Phase ohne Devianz)</a:t>
            </a:r>
            <a:br>
              <a:rPr lang="de-DE" sz="2400" dirty="0">
                <a:effectLst/>
                <a:latin typeface="Calibri" panose="020F0502020204030204" pitchFamily="34" charset="0"/>
                <a:ea typeface="Times New Roman" panose="02020603050405020304" pitchFamily="18" charset="0"/>
                <a:cs typeface="Times New Roman" panose="02020603050405020304" pitchFamily="18" charset="0"/>
              </a:rPr>
            </a:br>
            <a:r>
              <a:rPr lang="de-DE" sz="2400" dirty="0">
                <a:effectLst/>
                <a:latin typeface="Calibri" panose="020F0502020204030204" pitchFamily="34" charset="0"/>
                <a:ea typeface="Times New Roman" panose="02020603050405020304" pitchFamily="18" charset="0"/>
                <a:cs typeface="Times New Roman" panose="02020603050405020304" pitchFamily="18" charset="0"/>
              </a:rPr>
              <a:t>	„sekundäre </a:t>
            </a:r>
            <a:r>
              <a:rPr lang="de-DE" sz="2400" dirty="0" err="1">
                <a:effectLst/>
                <a:latin typeface="Calibri" panose="020F0502020204030204" pitchFamily="34" charset="0"/>
                <a:ea typeface="Times New Roman" panose="02020603050405020304" pitchFamily="18" charset="0"/>
                <a:cs typeface="Times New Roman" panose="02020603050405020304" pitchFamily="18" charset="0"/>
              </a:rPr>
              <a:t>Desistance</a:t>
            </a:r>
            <a:r>
              <a:rPr lang="de-DE" sz="2400" dirty="0">
                <a:effectLst/>
                <a:latin typeface="Calibri" panose="020F0502020204030204" pitchFamily="34" charset="0"/>
                <a:ea typeface="Times New Roman" panose="02020603050405020304" pitchFamily="18" charset="0"/>
                <a:cs typeface="Times New Roman" panose="02020603050405020304" pitchFamily="18" charset="0"/>
              </a:rPr>
              <a:t>“ (Identitätswandel – nicht-kriminelles Ich)</a:t>
            </a:r>
            <a:br>
              <a:rPr lang="de-DE" sz="2400" dirty="0">
                <a:effectLst/>
                <a:latin typeface="Calibri" panose="020F0502020204030204" pitchFamily="34" charset="0"/>
                <a:ea typeface="Times New Roman" panose="02020603050405020304" pitchFamily="18" charset="0"/>
                <a:cs typeface="Times New Roman" panose="02020603050405020304" pitchFamily="18" charset="0"/>
              </a:rPr>
            </a:br>
            <a:r>
              <a:rPr lang="de-DE" sz="2400" dirty="0">
                <a:effectLst/>
                <a:latin typeface="Calibri" panose="020F0502020204030204" pitchFamily="34" charset="0"/>
                <a:ea typeface="Times New Roman" panose="02020603050405020304" pitchFamily="18" charset="0"/>
                <a:cs typeface="Times New Roman" panose="02020603050405020304" pitchFamily="18" charset="0"/>
              </a:rPr>
              <a:t>	„tertiäre </a:t>
            </a:r>
            <a:r>
              <a:rPr lang="de-DE" sz="2400" dirty="0" err="1">
                <a:effectLst/>
                <a:latin typeface="Calibri" panose="020F0502020204030204" pitchFamily="34" charset="0"/>
                <a:ea typeface="Times New Roman" panose="02020603050405020304" pitchFamily="18" charset="0"/>
                <a:cs typeface="Times New Roman" panose="02020603050405020304" pitchFamily="18" charset="0"/>
              </a:rPr>
              <a:t>Desistance</a:t>
            </a:r>
            <a:r>
              <a:rPr lang="de-DE" sz="2400" dirty="0">
                <a:effectLst/>
                <a:latin typeface="Calibri" panose="020F0502020204030204" pitchFamily="34" charset="0"/>
                <a:ea typeface="Times New Roman" panose="02020603050405020304" pitchFamily="18" charset="0"/>
                <a:cs typeface="Times New Roman" panose="02020603050405020304" pitchFamily="18" charset="0"/>
              </a:rPr>
              <a:t>“ (Anerkennung dieser Identität durch andere)</a:t>
            </a:r>
          </a:p>
          <a:p>
            <a:pPr>
              <a:lnSpc>
                <a:spcPct val="120000"/>
              </a:lnSpc>
              <a:buFont typeface="Wingdings" panose="05000000000000000000" pitchFamily="2" charset="2"/>
              <a:buChar char="§"/>
            </a:pPr>
            <a:r>
              <a:rPr lang="de-DE" sz="2400" dirty="0">
                <a:latin typeface="Calibri" panose="020F0502020204030204" pitchFamily="34" charset="0"/>
                <a:cs typeface="Times New Roman" panose="02020603050405020304" pitchFamily="18" charset="0"/>
              </a:rPr>
              <a:t> Alternatives Modell des Prozesses </a:t>
            </a:r>
            <a:r>
              <a:rPr lang="de-DE" sz="2100" dirty="0">
                <a:latin typeface="Calibri" panose="020F0502020204030204" pitchFamily="34" charset="0"/>
                <a:cs typeface="Times New Roman" panose="02020603050405020304" pitchFamily="18" charset="0"/>
              </a:rPr>
              <a:t>(</a:t>
            </a:r>
            <a:r>
              <a:rPr lang="de-DE" sz="2100" dirty="0" err="1">
                <a:latin typeface="Calibri" panose="020F0502020204030204" pitchFamily="34" charset="0"/>
                <a:cs typeface="Times New Roman" panose="02020603050405020304" pitchFamily="18" charset="0"/>
              </a:rPr>
              <a:t>Ghanem</a:t>
            </a:r>
            <a:r>
              <a:rPr lang="de-DE" sz="2100" dirty="0">
                <a:latin typeface="Calibri" panose="020F0502020204030204" pitchFamily="34" charset="0"/>
                <a:cs typeface="Times New Roman" panose="02020603050405020304" pitchFamily="18" charset="0"/>
              </a:rPr>
              <a:t> &amp; </a:t>
            </a:r>
            <a:r>
              <a:rPr lang="de-DE" sz="2100" dirty="0" err="1">
                <a:latin typeface="Calibri" panose="020F0502020204030204" pitchFamily="34" charset="0"/>
                <a:cs typeface="Times New Roman" panose="02020603050405020304" pitchFamily="18" charset="0"/>
              </a:rPr>
              <a:t>Graebsch</a:t>
            </a:r>
            <a:r>
              <a:rPr lang="de-DE" sz="2100" dirty="0">
                <a:latin typeface="Calibri" panose="020F0502020204030204" pitchFamily="34" charset="0"/>
                <a:cs typeface="Times New Roman" panose="02020603050405020304" pitchFamily="18" charset="0"/>
              </a:rPr>
              <a:t>, 2022):</a:t>
            </a:r>
            <a:br>
              <a:rPr lang="de-DE" sz="2400" dirty="0">
                <a:latin typeface="Calibri" panose="020F0502020204030204" pitchFamily="34" charset="0"/>
                <a:cs typeface="Times New Roman" panose="02020603050405020304" pitchFamily="18" charset="0"/>
              </a:rPr>
            </a:br>
            <a:br>
              <a:rPr lang="de-DE" sz="2400" dirty="0">
                <a:latin typeface="Calibri" panose="020F0502020204030204" pitchFamily="34" charset="0"/>
                <a:cs typeface="Times New Roman" panose="02020603050405020304" pitchFamily="18" charset="0"/>
              </a:rPr>
            </a:br>
            <a:r>
              <a:rPr lang="de-DE" sz="2400" dirty="0">
                <a:latin typeface="Calibri" panose="020F0502020204030204" pitchFamily="34" charset="0"/>
                <a:cs typeface="Times New Roman" panose="02020603050405020304" pitchFamily="18" charset="0"/>
              </a:rPr>
              <a:t>	I. kein weiteres (registriertes) Delikt</a:t>
            </a:r>
            <a:br>
              <a:rPr lang="de-DE" sz="2400" dirty="0">
                <a:latin typeface="Calibri" panose="020F0502020204030204" pitchFamily="34" charset="0"/>
                <a:cs typeface="Times New Roman" panose="02020603050405020304" pitchFamily="18" charset="0"/>
              </a:rPr>
            </a:br>
            <a:r>
              <a:rPr lang="de-DE" sz="2400" dirty="0">
                <a:latin typeface="Calibri" panose="020F0502020204030204" pitchFamily="34" charset="0"/>
                <a:cs typeface="Times New Roman" panose="02020603050405020304" pitchFamily="18" charset="0"/>
              </a:rPr>
              <a:t> 	II: Identitätswandel (kognitiv); Änderung des Selbstkonzeptes (auch </a:t>
            </a:r>
            <a:r>
              <a:rPr lang="de-DE" sz="2400" dirty="0" err="1">
                <a:latin typeface="Calibri" panose="020F0502020204030204" pitchFamily="34" charset="0"/>
                <a:cs typeface="Times New Roman" panose="02020603050405020304" pitchFamily="18" charset="0"/>
              </a:rPr>
              <a:t>Labeling</a:t>
            </a:r>
            <a:r>
              <a:rPr lang="de-DE" sz="2400" dirty="0">
                <a:latin typeface="Calibri" panose="020F0502020204030204" pitchFamily="34" charset="0"/>
                <a:cs typeface="Times New Roman" panose="02020603050405020304" pitchFamily="18" charset="0"/>
              </a:rPr>
              <a:t>); 	narrative Identität ohne Kriminalität als beschreibendes Merkmal</a:t>
            </a:r>
            <a:br>
              <a:rPr lang="de-DE" sz="2400" dirty="0">
                <a:latin typeface="Calibri" panose="020F0502020204030204" pitchFamily="34" charset="0"/>
                <a:cs typeface="Times New Roman" panose="02020603050405020304" pitchFamily="18" charset="0"/>
              </a:rPr>
            </a:br>
            <a:r>
              <a:rPr lang="de-DE" sz="2400" dirty="0">
                <a:latin typeface="Calibri" panose="020F0502020204030204" pitchFamily="34" charset="0"/>
                <a:cs typeface="Times New Roman" panose="02020603050405020304" pitchFamily="18" charset="0"/>
              </a:rPr>
              <a:t>	III: Zugehörigkeitsgefühl zu Gemeinschaft, soziale Eingebundenheit</a:t>
            </a:r>
          </a:p>
          <a:p>
            <a:pPr marL="0" indent="0">
              <a:lnSpc>
                <a:spcPct val="120000"/>
              </a:lnSpc>
              <a:buNone/>
            </a:pPr>
            <a:endParaRPr lang="de-DE" sz="1800" dirty="0"/>
          </a:p>
          <a:p>
            <a:pPr>
              <a:buFont typeface="Wingdings" panose="05000000000000000000" pitchFamily="2" charset="2"/>
              <a:buChar char="§"/>
            </a:pPr>
            <a:r>
              <a:rPr lang="de-DE" sz="2200" dirty="0"/>
              <a:t> dazwischen </a:t>
            </a:r>
            <a:r>
              <a:rPr lang="de-DE" sz="2200" dirty="0" err="1"/>
              <a:t>Zigzag</a:t>
            </a:r>
            <a:r>
              <a:rPr lang="de-DE" sz="2200" dirty="0"/>
              <a:t>-Verläufe möglich (eher: wahrscheinlich!)</a:t>
            </a:r>
            <a:endParaRPr lang="de-DE" sz="1800" dirty="0"/>
          </a:p>
          <a:p>
            <a:pPr marL="0" indent="0">
              <a:buNone/>
            </a:pPr>
            <a:r>
              <a:rPr lang="de-DE"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indent="0">
              <a:buNone/>
            </a:pPr>
            <a:endParaRPr dirty="0"/>
          </a:p>
        </p:txBody>
      </p:sp>
    </p:spTree>
    <p:extLst>
      <p:ext uri="{BB962C8B-B14F-4D97-AF65-F5344CB8AC3E}">
        <p14:creationId xmlns:p14="http://schemas.microsoft.com/office/powerpoint/2010/main" val="2180513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dirty="0"/>
              <a:t>Der </a:t>
            </a:r>
            <a:r>
              <a:rPr lang="de-DE" dirty="0" err="1"/>
              <a:t>Desistance</a:t>
            </a:r>
            <a:r>
              <a:rPr lang="de-DE" dirty="0"/>
              <a:t>-Prozess – 3 Ansätze</a:t>
            </a:r>
            <a:endParaRPr dirty="0"/>
          </a:p>
        </p:txBody>
      </p:sp>
      <p:sp>
        <p:nvSpPr>
          <p:cNvPr id="3" name="Content Placeholder 2"/>
          <p:cNvSpPr>
            <a:spLocks noGrp="1"/>
          </p:cNvSpPr>
          <p:nvPr>
            <p:ph idx="1"/>
          </p:nvPr>
        </p:nvSpPr>
        <p:spPr/>
        <p:txBody>
          <a:bodyPr>
            <a:normAutofit/>
          </a:bodyPr>
          <a:lstStyle/>
          <a:p>
            <a:r>
              <a:rPr lang="de-DE" dirty="0">
                <a:solidFill>
                  <a:schemeClr val="accent1"/>
                </a:solidFill>
              </a:rPr>
              <a:t>Ontogenetischer Ansatz:</a:t>
            </a:r>
            <a:br>
              <a:rPr lang="de-DE" dirty="0"/>
            </a:br>
            <a:r>
              <a:rPr lang="de-DE" dirty="0"/>
              <a:t>sieht </a:t>
            </a:r>
            <a:r>
              <a:rPr lang="de-DE" dirty="0" err="1"/>
              <a:t>Desistance</a:t>
            </a:r>
            <a:r>
              <a:rPr lang="de-DE" dirty="0"/>
              <a:t> vor allem als Ergebnis individueller Entwicklungsprozesse, z. B. Reifung, Persönlichkeitsentwicklung oder neurobiologische Veränderungen. Mit zunehmendem Alter sinkt die Neigung zu kriminellem Verhalten.</a:t>
            </a:r>
          </a:p>
          <a:p>
            <a:r>
              <a:rPr lang="de-DE" dirty="0"/>
              <a:t> </a:t>
            </a:r>
          </a:p>
          <a:p>
            <a:r>
              <a:rPr lang="de-DE" dirty="0">
                <a:solidFill>
                  <a:schemeClr val="accent1"/>
                </a:solidFill>
              </a:rPr>
              <a:t>Soziogenetischer Ansatz:</a:t>
            </a:r>
            <a:br>
              <a:rPr lang="de-DE" dirty="0"/>
            </a:br>
            <a:r>
              <a:rPr lang="de-DE" dirty="0"/>
              <a:t>Schwerpunkt auf sozialen Bindungen und Rollenübernahmen (Partnerschaft, Arbeit, Familie). Gelungene soziale Integration fördert die Abkehr von Kriminalität.</a:t>
            </a:r>
          </a:p>
          <a:p>
            <a:r>
              <a:rPr lang="de-DE" dirty="0"/>
              <a:t> </a:t>
            </a:r>
          </a:p>
          <a:p>
            <a:r>
              <a:rPr lang="de-DE" dirty="0">
                <a:solidFill>
                  <a:schemeClr val="accent1"/>
                </a:solidFill>
              </a:rPr>
              <a:t>Narrativer Ansatz:</a:t>
            </a:r>
            <a:br>
              <a:rPr lang="de-DE" dirty="0"/>
            </a:br>
            <a:r>
              <a:rPr lang="de-DE" dirty="0"/>
              <a:t>Betonung der Bedeutung von Identität und Selbstdeutung. </a:t>
            </a:r>
            <a:r>
              <a:rPr lang="de-DE" dirty="0" err="1"/>
              <a:t>Desistance</a:t>
            </a:r>
            <a:r>
              <a:rPr lang="de-DE" dirty="0"/>
              <a:t> gelingt, wenn Menschen ihre Lebensgeschichte neu erzählen und eine nicht-kriminelle Identität entwickeln.</a:t>
            </a:r>
          </a:p>
          <a:p>
            <a:pPr marL="0" indent="0">
              <a:lnSpc>
                <a:spcPct val="120000"/>
              </a:lnSpc>
              <a:buNone/>
            </a:pPr>
            <a:endParaRPr lang="de-DE"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dirty="0"/>
          </a:p>
        </p:txBody>
      </p:sp>
    </p:spTree>
    <p:extLst>
      <p:ext uri="{BB962C8B-B14F-4D97-AF65-F5344CB8AC3E}">
        <p14:creationId xmlns:p14="http://schemas.microsoft.com/office/powerpoint/2010/main" val="3955499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8092" y="0"/>
            <a:ext cx="7543800" cy="921090"/>
          </a:xfrm>
        </p:spPr>
        <p:txBody>
          <a:bodyPr anchor="ctr">
            <a:normAutofit/>
          </a:bodyPr>
          <a:lstStyle/>
          <a:p>
            <a:r>
              <a:rPr lang="de-DE" sz="2800" dirty="0"/>
              <a:t>Age-</a:t>
            </a:r>
            <a:r>
              <a:rPr lang="de-DE" sz="2800" dirty="0" err="1"/>
              <a:t>Graded</a:t>
            </a:r>
            <a:r>
              <a:rPr lang="de-DE" sz="2800" dirty="0"/>
              <a:t> Theory </a:t>
            </a:r>
            <a:r>
              <a:rPr lang="de-DE" sz="2800" dirty="0" err="1"/>
              <a:t>of</a:t>
            </a:r>
            <a:r>
              <a:rPr lang="de-DE" sz="2800" dirty="0"/>
              <a:t> Informal </a:t>
            </a:r>
            <a:r>
              <a:rPr lang="de-DE" sz="2800" dirty="0" err="1"/>
              <a:t>Social</a:t>
            </a:r>
            <a:r>
              <a:rPr lang="de-DE" sz="2800" dirty="0"/>
              <a:t> Control (Sampson &amp; Laub)</a:t>
            </a:r>
          </a:p>
        </p:txBody>
      </p:sp>
      <p:sp>
        <p:nvSpPr>
          <p:cNvPr id="3" name="Inhaltsplatzhalter 2"/>
          <p:cNvSpPr>
            <a:spLocks noGrp="1"/>
          </p:cNvSpPr>
          <p:nvPr>
            <p:ph idx="1"/>
          </p:nvPr>
        </p:nvSpPr>
        <p:spPr>
          <a:xfrm>
            <a:off x="906355" y="1156666"/>
            <a:ext cx="10632568" cy="2404115"/>
          </a:xfrm>
        </p:spPr>
        <p:txBody>
          <a:bodyPr>
            <a:noAutofit/>
          </a:bodyPr>
          <a:lstStyle/>
          <a:p>
            <a:pPr marL="0" indent="0">
              <a:spcBef>
                <a:spcPts val="600"/>
              </a:spcBef>
              <a:spcAft>
                <a:spcPts val="0"/>
              </a:spcAft>
              <a:buNone/>
            </a:pPr>
            <a:r>
              <a:rPr lang="de-DE" sz="1800" b="1" dirty="0"/>
              <a:t>Perspektive der Lebensspannen- und Entwicklungskriminologie </a:t>
            </a:r>
            <a:r>
              <a:rPr lang="de-DE" sz="1800" dirty="0"/>
              <a:t>(„</a:t>
            </a:r>
            <a:r>
              <a:rPr lang="de-DE" sz="1800" dirty="0" err="1"/>
              <a:t>Developmental</a:t>
            </a:r>
            <a:r>
              <a:rPr lang="de-DE" sz="1800" dirty="0"/>
              <a:t> </a:t>
            </a:r>
            <a:r>
              <a:rPr lang="de-DE" sz="1800" dirty="0" err="1"/>
              <a:t>and</a:t>
            </a:r>
            <a:r>
              <a:rPr lang="de-DE" sz="1800" dirty="0"/>
              <a:t> Life-Course </a:t>
            </a:r>
            <a:r>
              <a:rPr lang="de-DE" sz="1800" dirty="0" err="1"/>
              <a:t>Criminology</a:t>
            </a:r>
            <a:r>
              <a:rPr lang="de-DE" sz="1800" dirty="0"/>
              <a:t>“) – Längsschnittdaten:</a:t>
            </a:r>
          </a:p>
          <a:p>
            <a:pPr>
              <a:spcBef>
                <a:spcPts val="600"/>
              </a:spcBef>
              <a:spcAft>
                <a:spcPts val="0"/>
              </a:spcAft>
              <a:buFont typeface="Wingdings" panose="05000000000000000000" pitchFamily="2" charset="2"/>
              <a:buChar char="§"/>
            </a:pPr>
            <a:r>
              <a:rPr lang="de-DE" sz="1800" dirty="0"/>
              <a:t> betrachtet den Einfluss unterschiedlicher Risiko- und Schutzfaktoren auf die </a:t>
            </a:r>
            <a:r>
              <a:rPr lang="de-DE" sz="1800" b="1" dirty="0"/>
              <a:t>Verläufe</a:t>
            </a:r>
            <a:r>
              <a:rPr lang="de-DE" sz="1800" dirty="0"/>
              <a:t> von Kriminalität (nicht nur </a:t>
            </a:r>
            <a:r>
              <a:rPr lang="de-DE" sz="1800" b="1" dirty="0"/>
              <a:t>inter</a:t>
            </a:r>
            <a:r>
              <a:rPr lang="de-DE" sz="1800" dirty="0"/>
              <a:t>-individuelle sondern auch </a:t>
            </a:r>
            <a:r>
              <a:rPr lang="de-DE" sz="1800" b="1" dirty="0"/>
              <a:t>intra</a:t>
            </a:r>
            <a:r>
              <a:rPr lang="de-DE" sz="1800" dirty="0"/>
              <a:t>-individuelle Entwicklung)</a:t>
            </a:r>
          </a:p>
          <a:p>
            <a:pPr>
              <a:spcBef>
                <a:spcPts val="600"/>
              </a:spcBef>
              <a:spcAft>
                <a:spcPts val="0"/>
              </a:spcAft>
              <a:buFont typeface="Wingdings" panose="05000000000000000000" pitchFamily="2" charset="2"/>
              <a:buChar char="§"/>
            </a:pPr>
            <a:r>
              <a:rPr lang="de-DE" sz="1800" dirty="0"/>
              <a:t> kann kriminologische Theorien und theoretische Konzepte „integrieren“ und neue Erklärungsansätze liefern</a:t>
            </a:r>
          </a:p>
          <a:p>
            <a:pPr>
              <a:spcBef>
                <a:spcPts val="600"/>
              </a:spcBef>
              <a:spcAft>
                <a:spcPts val="0"/>
              </a:spcAft>
              <a:buFont typeface="Wingdings" panose="05000000000000000000" pitchFamily="2" charset="2"/>
              <a:buChar char="§"/>
            </a:pPr>
            <a:r>
              <a:rPr lang="de-DE" sz="1800" dirty="0"/>
              <a:t> Bsp.: </a:t>
            </a:r>
            <a:r>
              <a:rPr lang="de-DE" sz="1800" b="1" dirty="0"/>
              <a:t>Age-</a:t>
            </a:r>
            <a:r>
              <a:rPr lang="de-DE" sz="1800" b="1" dirty="0" err="1"/>
              <a:t>Graded</a:t>
            </a:r>
            <a:r>
              <a:rPr lang="de-DE" sz="1800" b="1" dirty="0"/>
              <a:t> </a:t>
            </a:r>
            <a:r>
              <a:rPr lang="de-DE" sz="1800" b="1" dirty="0" err="1"/>
              <a:t>Theory</a:t>
            </a:r>
            <a:r>
              <a:rPr lang="de-DE" sz="1800" b="1" dirty="0"/>
              <a:t> </a:t>
            </a:r>
            <a:r>
              <a:rPr lang="de-DE" sz="1800" b="1" dirty="0" err="1"/>
              <a:t>of</a:t>
            </a:r>
            <a:r>
              <a:rPr lang="de-DE" sz="1800" b="1" dirty="0"/>
              <a:t> Informal </a:t>
            </a:r>
            <a:r>
              <a:rPr lang="de-DE" sz="1800" b="1" dirty="0" err="1"/>
              <a:t>Social</a:t>
            </a:r>
            <a:r>
              <a:rPr lang="de-DE" sz="1800" b="1" dirty="0"/>
              <a:t> Control </a:t>
            </a:r>
            <a:r>
              <a:rPr lang="de-DE" sz="1800" dirty="0"/>
              <a:t>(Sampson &amp; Laub, 1993)</a:t>
            </a:r>
            <a:br>
              <a:rPr lang="de-DE" sz="1800" dirty="0"/>
            </a:br>
            <a:r>
              <a:rPr lang="de-DE" sz="1800" dirty="0"/>
              <a:t> </a:t>
            </a:r>
          </a:p>
          <a:p>
            <a:pPr marL="0" indent="0">
              <a:spcBef>
                <a:spcPts val="600"/>
              </a:spcBef>
              <a:spcAft>
                <a:spcPts val="0"/>
              </a:spcAft>
              <a:buNone/>
            </a:pPr>
            <a:r>
              <a:rPr lang="de-DE" sz="1800" b="1" dirty="0">
                <a:solidFill>
                  <a:srgbClr val="0070C0"/>
                </a:solidFill>
              </a:rPr>
              <a:t>→ Basis: Theorie der vier Bindungen, soziale Kontrolltheorien, soziales Kapital</a:t>
            </a:r>
          </a:p>
          <a:p>
            <a:pPr>
              <a:spcBef>
                <a:spcPts val="600"/>
              </a:spcBef>
              <a:spcAft>
                <a:spcPts val="0"/>
              </a:spcAft>
            </a:pPr>
            <a:endParaRPr lang="de-DE" sz="1800" dirty="0"/>
          </a:p>
        </p:txBody>
      </p:sp>
      <p:pic>
        <p:nvPicPr>
          <p:cNvPr id="10" name="Grafik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1883" y="2969472"/>
            <a:ext cx="2144358" cy="3258903"/>
          </a:xfrm>
          <a:prstGeom prst="rect">
            <a:avLst/>
          </a:prstGeom>
        </p:spPr>
      </p:pic>
      <p:sp>
        <p:nvSpPr>
          <p:cNvPr id="11" name="Inhaltsplatzhalter 2"/>
          <p:cNvSpPr txBox="1">
            <a:spLocks/>
          </p:cNvSpPr>
          <p:nvPr/>
        </p:nvSpPr>
        <p:spPr>
          <a:xfrm>
            <a:off x="906355" y="4150061"/>
            <a:ext cx="8504793" cy="2404115"/>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spcBef>
                <a:spcPts val="600"/>
              </a:spcBef>
              <a:spcAft>
                <a:spcPts val="0"/>
              </a:spcAft>
              <a:buFont typeface="Wingdings" panose="05000000000000000000" pitchFamily="2" charset="2"/>
              <a:buChar char="§"/>
            </a:pPr>
            <a:r>
              <a:rPr lang="de-DE" sz="1800" dirty="0"/>
              <a:t> Re-Analyse der „Boston </a:t>
            </a:r>
            <a:r>
              <a:rPr lang="de-DE" sz="1800" dirty="0" err="1"/>
              <a:t>Unraveling</a:t>
            </a:r>
            <a:r>
              <a:rPr lang="de-DE" sz="1800" dirty="0"/>
              <a:t> </a:t>
            </a:r>
            <a:r>
              <a:rPr lang="de-DE" sz="1800" dirty="0" err="1"/>
              <a:t>Delinquency</a:t>
            </a:r>
            <a:r>
              <a:rPr lang="de-DE" sz="1800" dirty="0"/>
              <a:t>“-Daten von Sheldon &amp; Eleanor </a:t>
            </a:r>
            <a:r>
              <a:rPr lang="de-DE" sz="1800" dirty="0" err="1"/>
              <a:t>Glueck</a:t>
            </a:r>
            <a:r>
              <a:rPr lang="de-DE" sz="1800" dirty="0"/>
              <a:t> von 1950 (500 in den 20er und 30er-Jahren geborene Jungen aus einem benachteiligten Stadtviertel).</a:t>
            </a:r>
          </a:p>
          <a:p>
            <a:pPr>
              <a:spcBef>
                <a:spcPts val="600"/>
              </a:spcBef>
              <a:spcAft>
                <a:spcPts val="0"/>
              </a:spcAft>
              <a:buFont typeface="Wingdings" panose="05000000000000000000" pitchFamily="2" charset="2"/>
              <a:buChar char="§"/>
            </a:pPr>
            <a:r>
              <a:rPr lang="de-DE" sz="1800" dirty="0"/>
              <a:t> Neuerhebung mit Teilnehmern, die inzwischen 70 Jahre alt waren!</a:t>
            </a:r>
          </a:p>
          <a:p>
            <a:pPr>
              <a:spcBef>
                <a:spcPts val="600"/>
              </a:spcBef>
              <a:spcAft>
                <a:spcPts val="0"/>
              </a:spcAft>
              <a:buFont typeface="Wingdings" panose="05000000000000000000" pitchFamily="2" charset="2"/>
              <a:buChar char="§"/>
            </a:pPr>
            <a:r>
              <a:rPr lang="de-DE" sz="1800" dirty="0"/>
              <a:t> Nutzung neuer statistischer Verfahren zur Längsschnittdatenanalyse, die bis dahin maßgeblich in der Biometrie und Ökonometrie eingesetzt wurden + Interviews</a:t>
            </a:r>
          </a:p>
          <a:p>
            <a:pPr>
              <a:spcBef>
                <a:spcPts val="600"/>
              </a:spcBef>
              <a:spcAft>
                <a:spcPts val="0"/>
              </a:spcAft>
            </a:pPr>
            <a:endParaRPr lang="de-DE" sz="1800" dirty="0"/>
          </a:p>
        </p:txBody>
      </p:sp>
    </p:spTree>
    <p:extLst>
      <p:ext uri="{BB962C8B-B14F-4D97-AF65-F5344CB8AC3E}">
        <p14:creationId xmlns:p14="http://schemas.microsoft.com/office/powerpoint/2010/main" val="1954560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8092" y="0"/>
            <a:ext cx="7543800" cy="921090"/>
          </a:xfrm>
        </p:spPr>
        <p:txBody>
          <a:bodyPr anchor="ctr">
            <a:normAutofit/>
          </a:bodyPr>
          <a:lstStyle/>
          <a:p>
            <a:r>
              <a:rPr lang="de-DE" sz="2400" dirty="0"/>
              <a:t>Age-</a:t>
            </a:r>
            <a:r>
              <a:rPr lang="de-DE" sz="2400" dirty="0" err="1"/>
              <a:t>Graded</a:t>
            </a:r>
            <a:r>
              <a:rPr lang="de-DE" sz="2400" dirty="0"/>
              <a:t> </a:t>
            </a:r>
            <a:r>
              <a:rPr lang="de-DE" sz="2400" dirty="0" err="1"/>
              <a:t>Theory</a:t>
            </a:r>
            <a:r>
              <a:rPr lang="de-DE" sz="2400" dirty="0"/>
              <a:t> </a:t>
            </a:r>
            <a:r>
              <a:rPr lang="de-DE" sz="2400" dirty="0" err="1"/>
              <a:t>of</a:t>
            </a:r>
            <a:r>
              <a:rPr lang="de-DE" sz="2400" dirty="0"/>
              <a:t> Informal </a:t>
            </a:r>
            <a:r>
              <a:rPr lang="de-DE" sz="2400" dirty="0" err="1"/>
              <a:t>Social</a:t>
            </a:r>
            <a:r>
              <a:rPr lang="de-DE" sz="2400" dirty="0"/>
              <a:t> Control, </a:t>
            </a:r>
            <a:br>
              <a:rPr lang="de-DE" sz="2400" dirty="0"/>
            </a:br>
            <a:r>
              <a:rPr lang="de-DE" sz="2400" dirty="0"/>
              <a:t>Sampson &amp; Laub, Forts.</a:t>
            </a:r>
          </a:p>
        </p:txBody>
      </p:sp>
      <p:sp>
        <p:nvSpPr>
          <p:cNvPr id="3" name="Inhaltsplatzhalter 2"/>
          <p:cNvSpPr>
            <a:spLocks noGrp="1"/>
          </p:cNvSpPr>
          <p:nvPr>
            <p:ph idx="1"/>
          </p:nvPr>
        </p:nvSpPr>
        <p:spPr>
          <a:xfrm>
            <a:off x="1048092" y="1156666"/>
            <a:ext cx="10046628" cy="5147315"/>
          </a:xfrm>
        </p:spPr>
        <p:txBody>
          <a:bodyPr>
            <a:noAutofit/>
          </a:bodyPr>
          <a:lstStyle/>
          <a:p>
            <a:pPr>
              <a:spcBef>
                <a:spcPts val="600"/>
              </a:spcBef>
              <a:spcAft>
                <a:spcPts val="600"/>
              </a:spcAft>
              <a:buFont typeface="Wingdings" panose="05000000000000000000" pitchFamily="2" charset="2"/>
              <a:buChar char="§"/>
            </a:pPr>
            <a:r>
              <a:rPr lang="de-DE" sz="1800" dirty="0"/>
              <a:t> Theorie von Sampson &amp; Laub basiert auf der Erklärung von </a:t>
            </a:r>
            <a:r>
              <a:rPr lang="de-DE" sz="1800" dirty="0" err="1"/>
              <a:t>Delinquenzverläufen</a:t>
            </a:r>
            <a:r>
              <a:rPr lang="de-DE" sz="1800" dirty="0"/>
              <a:t> als:</a:t>
            </a:r>
          </a:p>
          <a:p>
            <a:pPr>
              <a:spcBef>
                <a:spcPts val="600"/>
              </a:spcBef>
              <a:spcAft>
                <a:spcPts val="600"/>
              </a:spcAft>
              <a:buFont typeface="Wingdings" panose="05000000000000000000" pitchFamily="2" charset="2"/>
              <a:buChar char="§"/>
            </a:pPr>
            <a:r>
              <a:rPr lang="de-DE" sz="1800" dirty="0"/>
              <a:t> struktureller Kontext, in dem ein Individuum aufwächst, beeinflusst das soziale Kapital und die informelle Sozialkontrolle einer Person. </a:t>
            </a:r>
          </a:p>
          <a:p>
            <a:pPr>
              <a:spcBef>
                <a:spcPts val="600"/>
              </a:spcBef>
              <a:spcAft>
                <a:spcPts val="600"/>
              </a:spcAft>
              <a:buFont typeface="Wingdings" panose="05000000000000000000" pitchFamily="2" charset="2"/>
              <a:buChar char="§"/>
            </a:pPr>
            <a:r>
              <a:rPr lang="de-DE" sz="1800" dirty="0"/>
              <a:t> </a:t>
            </a:r>
            <a:r>
              <a:rPr lang="de-DE" sz="1800" b="1" dirty="0"/>
              <a:t>Schwache Bindungen </a:t>
            </a:r>
            <a:r>
              <a:rPr lang="de-DE" sz="1800" dirty="0"/>
              <a:t>zur Herkunftsfamilie und Zurückweisungserfahrungen im Schulkontext können in früh beginnender Delinquenz münden.</a:t>
            </a:r>
          </a:p>
          <a:p>
            <a:pPr>
              <a:spcBef>
                <a:spcPts val="600"/>
              </a:spcBef>
              <a:spcAft>
                <a:spcPts val="600"/>
              </a:spcAft>
              <a:buFont typeface="Wingdings" panose="05000000000000000000" pitchFamily="2" charset="2"/>
              <a:buChar char="§"/>
            </a:pPr>
            <a:r>
              <a:rPr lang="de-DE" sz="1800" dirty="0"/>
              <a:t> In späteren Entwicklungsphasen prägen weitere </a:t>
            </a:r>
            <a:r>
              <a:rPr lang="de-DE" sz="1800" b="1" dirty="0"/>
              <a:t>Akteure der informellen Sozialkontrolle </a:t>
            </a:r>
            <a:r>
              <a:rPr lang="de-DE" sz="1800" dirty="0"/>
              <a:t>das Verhalten des Individuums, bspw. Die Peers, Partner oder Arbeitskollegen. </a:t>
            </a:r>
          </a:p>
          <a:p>
            <a:pPr>
              <a:spcBef>
                <a:spcPts val="600"/>
              </a:spcBef>
              <a:spcAft>
                <a:spcPts val="600"/>
              </a:spcAft>
              <a:buFont typeface="Wingdings" panose="05000000000000000000" pitchFamily="2" charset="2"/>
              <a:buChar char="§"/>
            </a:pPr>
            <a:r>
              <a:rPr lang="de-DE" sz="1800" dirty="0"/>
              <a:t> Theorie kann Stabilität und Wandel von Delinquenz über die Lebensspanne erklären: </a:t>
            </a:r>
          </a:p>
          <a:p>
            <a:pPr>
              <a:lnSpc>
                <a:spcPct val="100000"/>
              </a:lnSpc>
              <a:spcBef>
                <a:spcPts val="600"/>
              </a:spcBef>
              <a:spcAft>
                <a:spcPts val="600"/>
              </a:spcAft>
              <a:buFont typeface="Wingdings" panose="05000000000000000000" pitchFamily="2" charset="2"/>
              <a:buChar char="§"/>
            </a:pPr>
            <a:r>
              <a:rPr lang="de-DE" sz="1800" dirty="0"/>
              <a:t>Das Konzept der </a:t>
            </a:r>
            <a:r>
              <a:rPr lang="de-DE" sz="1800" i="1" dirty="0" err="1"/>
              <a:t>state</a:t>
            </a:r>
            <a:r>
              <a:rPr lang="de-DE" sz="1800" i="1" dirty="0"/>
              <a:t> </a:t>
            </a:r>
            <a:r>
              <a:rPr lang="de-DE" sz="1800" i="1" dirty="0" err="1"/>
              <a:t>dependence</a:t>
            </a:r>
            <a:r>
              <a:rPr lang="de-DE" sz="1800" i="1" dirty="0"/>
              <a:t> </a:t>
            </a:r>
            <a:r>
              <a:rPr lang="de-DE" sz="1800" dirty="0"/>
              <a:t>beschreibt, wie jeder Schritt der </a:t>
            </a:r>
            <a:r>
              <a:rPr lang="de-DE" sz="1800" dirty="0" err="1"/>
              <a:t>disssozialen</a:t>
            </a:r>
            <a:r>
              <a:rPr lang="de-DE" sz="1800" dirty="0"/>
              <a:t> Entwicklung eine </a:t>
            </a:r>
            <a:r>
              <a:rPr lang="de-DE" sz="1800" b="1" dirty="0"/>
              <a:t>Akkumulation von Nachteilen</a:t>
            </a:r>
            <a:r>
              <a:rPr lang="de-DE" sz="1800" dirty="0"/>
              <a:t> bewirkt, die Marginalisierung der Person damit fortschreitet und dadurch weiteres abweichendes Verhalten wahrscheinlicher macht: </a:t>
            </a:r>
            <a:r>
              <a:rPr lang="de-DE" sz="1800" i="1" dirty="0"/>
              <a:t>Stabilität</a:t>
            </a:r>
          </a:p>
          <a:p>
            <a:pPr>
              <a:lnSpc>
                <a:spcPct val="100000"/>
              </a:lnSpc>
              <a:spcBef>
                <a:spcPts val="600"/>
              </a:spcBef>
              <a:spcAft>
                <a:spcPts val="600"/>
              </a:spcAft>
              <a:buFont typeface="Wingdings" panose="05000000000000000000" pitchFamily="2" charset="2"/>
              <a:buChar char="§"/>
            </a:pPr>
            <a:r>
              <a:rPr lang="de-DE" sz="1800" b="1" dirty="0"/>
              <a:t>Veränderungsprozesse</a:t>
            </a:r>
            <a:r>
              <a:rPr lang="de-DE" sz="1800" dirty="0"/>
              <a:t> geschehen durch Übergänge (</a:t>
            </a:r>
            <a:r>
              <a:rPr lang="de-DE" sz="1800" i="1" dirty="0" err="1"/>
              <a:t>transitions</a:t>
            </a:r>
            <a:r>
              <a:rPr lang="de-DE" sz="1800" dirty="0"/>
              <a:t>) oder Wendepunkte (</a:t>
            </a:r>
            <a:r>
              <a:rPr lang="de-DE" sz="1800" i="1" dirty="0" err="1"/>
              <a:t>turning</a:t>
            </a:r>
            <a:r>
              <a:rPr lang="de-DE" sz="1800" i="1" dirty="0"/>
              <a:t> </a:t>
            </a:r>
            <a:r>
              <a:rPr lang="de-DE" sz="1800" i="1" dirty="0" err="1"/>
              <a:t>points</a:t>
            </a:r>
            <a:r>
              <a:rPr lang="de-DE" sz="1800" dirty="0"/>
              <a:t>), die mit einer </a:t>
            </a:r>
            <a:r>
              <a:rPr lang="de-DE" sz="1800" b="1" dirty="0"/>
              <a:t>Veränderung im Sozialkapital </a:t>
            </a:r>
            <a:r>
              <a:rPr lang="de-DE" sz="1800" dirty="0"/>
              <a:t>der Person auftreten können.</a:t>
            </a:r>
          </a:p>
          <a:p>
            <a:pPr marL="0" indent="0">
              <a:lnSpc>
                <a:spcPct val="100000"/>
              </a:lnSpc>
              <a:spcBef>
                <a:spcPts val="600"/>
              </a:spcBef>
              <a:spcAft>
                <a:spcPts val="600"/>
              </a:spcAft>
              <a:buNone/>
            </a:pPr>
            <a:endParaRPr lang="de-DE" sz="1800" i="1" dirty="0"/>
          </a:p>
        </p:txBody>
      </p:sp>
    </p:spTree>
    <p:extLst>
      <p:ext uri="{BB962C8B-B14F-4D97-AF65-F5344CB8AC3E}">
        <p14:creationId xmlns:p14="http://schemas.microsoft.com/office/powerpoint/2010/main" val="1707081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8092" y="0"/>
            <a:ext cx="7543800" cy="921090"/>
          </a:xfrm>
        </p:spPr>
        <p:txBody>
          <a:bodyPr anchor="ctr">
            <a:normAutofit/>
          </a:bodyPr>
          <a:lstStyle/>
          <a:p>
            <a:r>
              <a:rPr lang="de-DE" sz="2400" dirty="0"/>
              <a:t>Age-</a:t>
            </a:r>
            <a:r>
              <a:rPr lang="de-DE" sz="2400" dirty="0" err="1"/>
              <a:t>Graded</a:t>
            </a:r>
            <a:r>
              <a:rPr lang="de-DE" sz="2400" dirty="0"/>
              <a:t> </a:t>
            </a:r>
            <a:r>
              <a:rPr lang="de-DE" sz="2400" dirty="0" err="1"/>
              <a:t>Theory</a:t>
            </a:r>
            <a:r>
              <a:rPr lang="de-DE" sz="2400" dirty="0"/>
              <a:t> </a:t>
            </a:r>
            <a:r>
              <a:rPr lang="de-DE" sz="2400" dirty="0" err="1"/>
              <a:t>of</a:t>
            </a:r>
            <a:r>
              <a:rPr lang="de-DE" sz="2400" dirty="0"/>
              <a:t> Informal </a:t>
            </a:r>
            <a:r>
              <a:rPr lang="de-DE" sz="2400" dirty="0" err="1"/>
              <a:t>Social</a:t>
            </a:r>
            <a:r>
              <a:rPr lang="de-DE" sz="2400" dirty="0"/>
              <a:t> Control, </a:t>
            </a:r>
            <a:br>
              <a:rPr lang="de-DE" sz="2400" dirty="0"/>
            </a:br>
            <a:r>
              <a:rPr lang="de-DE" sz="2400" dirty="0"/>
              <a:t>Sampson &amp; Laub, Forts.</a:t>
            </a:r>
          </a:p>
        </p:txBody>
      </p:sp>
      <p:sp>
        <p:nvSpPr>
          <p:cNvPr id="3" name="Inhaltsplatzhalter 2"/>
          <p:cNvSpPr>
            <a:spLocks noGrp="1"/>
          </p:cNvSpPr>
          <p:nvPr>
            <p:ph idx="1"/>
          </p:nvPr>
        </p:nvSpPr>
        <p:spPr>
          <a:xfrm>
            <a:off x="1148080" y="1156666"/>
            <a:ext cx="9987280" cy="5147315"/>
          </a:xfrm>
        </p:spPr>
        <p:txBody>
          <a:bodyPr>
            <a:noAutofit/>
          </a:bodyPr>
          <a:lstStyle/>
          <a:p>
            <a:pPr>
              <a:lnSpc>
                <a:spcPct val="100000"/>
              </a:lnSpc>
              <a:spcBef>
                <a:spcPts val="600"/>
              </a:spcBef>
              <a:spcAft>
                <a:spcPts val="600"/>
              </a:spcAft>
              <a:buFont typeface="Wingdings" panose="05000000000000000000" pitchFamily="2" charset="2"/>
              <a:buChar char="§"/>
            </a:pPr>
            <a:r>
              <a:rPr lang="de-DE" sz="1800" dirty="0"/>
              <a:t> Nach der </a:t>
            </a:r>
            <a:r>
              <a:rPr lang="de-DE" sz="1800" dirty="0" err="1"/>
              <a:t>age-graded</a:t>
            </a:r>
            <a:r>
              <a:rPr lang="de-DE" sz="1800" dirty="0"/>
              <a:t> </a:t>
            </a:r>
            <a:r>
              <a:rPr lang="de-DE" sz="1800" dirty="0" err="1"/>
              <a:t>theory</a:t>
            </a:r>
            <a:r>
              <a:rPr lang="de-DE" sz="1800" dirty="0"/>
              <a:t> kann sich das Soziale Kapital eines Individuums bspw. im frühen Erwachsenenalter durch das Vorhandensein einer starken Bindung in einer sozialen oder institutionellen Beziehung erhöhen. </a:t>
            </a:r>
          </a:p>
          <a:p>
            <a:pPr lvl="1">
              <a:buFont typeface="Wingdings" panose="05000000000000000000" pitchFamily="2" charset="2"/>
              <a:buChar char="§"/>
            </a:pPr>
            <a:r>
              <a:rPr lang="de-DE" sz="1600" dirty="0"/>
              <a:t> Informelle soziale Kontrolle schafft neue Rollen.</a:t>
            </a:r>
          </a:p>
          <a:p>
            <a:pPr lvl="1">
              <a:spcBef>
                <a:spcPts val="600"/>
              </a:spcBef>
              <a:spcAft>
                <a:spcPts val="600"/>
              </a:spcAft>
              <a:buFont typeface="Wingdings" panose="05000000000000000000" pitchFamily="2" charset="2"/>
              <a:buChar char="§"/>
            </a:pPr>
            <a:r>
              <a:rPr lang="de-DE" sz="1600" dirty="0"/>
              <a:t>Bestätigt durch deutsche Längsschnittstudien (</a:t>
            </a:r>
            <a:r>
              <a:rPr lang="de-DE" sz="1600" dirty="0" err="1"/>
              <a:t>Stelly</a:t>
            </a:r>
            <a:r>
              <a:rPr lang="de-DE" sz="1600" dirty="0"/>
              <a:t> &amp; Thomas, 2005)</a:t>
            </a:r>
          </a:p>
          <a:p>
            <a:pPr>
              <a:lnSpc>
                <a:spcPct val="100000"/>
              </a:lnSpc>
              <a:spcBef>
                <a:spcPts val="600"/>
              </a:spcBef>
              <a:spcAft>
                <a:spcPts val="0"/>
              </a:spcAft>
              <a:buFont typeface="Wingdings" panose="05000000000000000000" pitchFamily="2" charset="2"/>
              <a:buChar char="§"/>
            </a:pPr>
            <a:r>
              <a:rPr lang="de-DE" sz="1800" dirty="0"/>
              <a:t> Folglich beschreiben Laub und Sampson (2001) als </a:t>
            </a:r>
            <a:r>
              <a:rPr lang="de-DE" sz="1800" dirty="0" err="1">
                <a:solidFill>
                  <a:srgbClr val="0070C0"/>
                </a:solidFill>
              </a:rPr>
              <a:t>Haupt</a:t>
            </a:r>
            <a:r>
              <a:rPr lang="de-DE" sz="1800" b="1" dirty="0" err="1">
                <a:solidFill>
                  <a:srgbClr val="0070C0"/>
                </a:solidFill>
              </a:rPr>
              <a:t>desistance</a:t>
            </a:r>
            <a:r>
              <a:rPr lang="de-DE" sz="1800" dirty="0" err="1">
                <a:solidFill>
                  <a:srgbClr val="0070C0"/>
                </a:solidFill>
              </a:rPr>
              <a:t>faktoren</a:t>
            </a:r>
            <a:r>
              <a:rPr lang="de-DE" sz="1800" dirty="0"/>
              <a:t>:</a:t>
            </a:r>
          </a:p>
          <a:p>
            <a:pPr lvl="1">
              <a:lnSpc>
                <a:spcPct val="100000"/>
              </a:lnSpc>
              <a:spcBef>
                <a:spcPts val="600"/>
              </a:spcBef>
              <a:spcAft>
                <a:spcPts val="0"/>
              </a:spcAft>
              <a:buFont typeface="Wingdings" panose="05000000000000000000" pitchFamily="2" charset="2"/>
              <a:buChar char="§"/>
            </a:pPr>
            <a:r>
              <a:rPr lang="de-DE" sz="1600" dirty="0"/>
              <a:t> Heirat bzw. stabile Partnerschaft im Erwachsenenalter</a:t>
            </a:r>
          </a:p>
          <a:p>
            <a:pPr lvl="1">
              <a:lnSpc>
                <a:spcPct val="100000"/>
              </a:lnSpc>
              <a:spcBef>
                <a:spcPts val="600"/>
              </a:spcBef>
              <a:spcAft>
                <a:spcPts val="0"/>
              </a:spcAft>
              <a:buFont typeface="Wingdings" panose="05000000000000000000" pitchFamily="2" charset="2"/>
              <a:buChar char="§"/>
            </a:pPr>
            <a:r>
              <a:rPr lang="de-DE" sz="1600" dirty="0"/>
              <a:t> den Umzug in eine bessere Nachbarschaft</a:t>
            </a:r>
          </a:p>
          <a:p>
            <a:pPr lvl="1">
              <a:lnSpc>
                <a:spcPct val="100000"/>
              </a:lnSpc>
              <a:spcBef>
                <a:spcPts val="600"/>
              </a:spcBef>
              <a:spcAft>
                <a:spcPts val="0"/>
              </a:spcAft>
              <a:buFont typeface="Wingdings" panose="05000000000000000000" pitchFamily="2" charset="2"/>
              <a:buChar char="§"/>
            </a:pPr>
            <a:r>
              <a:rPr lang="de-DE" sz="1600" dirty="0"/>
              <a:t> den Eintritt in die Berufsarmee oder/und</a:t>
            </a:r>
          </a:p>
          <a:p>
            <a:pPr lvl="1">
              <a:lnSpc>
                <a:spcPct val="100000"/>
              </a:lnSpc>
              <a:spcBef>
                <a:spcPts val="600"/>
              </a:spcBef>
              <a:spcAft>
                <a:spcPts val="600"/>
              </a:spcAft>
              <a:buFont typeface="Wingdings" panose="05000000000000000000" pitchFamily="2" charset="2"/>
              <a:buChar char="§"/>
            </a:pPr>
            <a:r>
              <a:rPr lang="de-DE" sz="1600" dirty="0"/>
              <a:t> das Vorhandensein einer zufriedenstellenden Erwerbsarbeit</a:t>
            </a:r>
          </a:p>
          <a:p>
            <a:pPr marL="201168" lvl="1" indent="0">
              <a:lnSpc>
                <a:spcPct val="100000"/>
              </a:lnSpc>
              <a:spcBef>
                <a:spcPts val="600"/>
              </a:spcBef>
              <a:spcAft>
                <a:spcPts val="600"/>
              </a:spcAft>
              <a:buNone/>
            </a:pPr>
            <a:endParaRPr lang="de-DE" sz="1600" dirty="0"/>
          </a:p>
          <a:p>
            <a:pPr>
              <a:lnSpc>
                <a:spcPct val="100000"/>
              </a:lnSpc>
              <a:spcBef>
                <a:spcPts val="600"/>
              </a:spcBef>
              <a:spcAft>
                <a:spcPts val="0"/>
              </a:spcAft>
              <a:buFont typeface="Wingdings" panose="05000000000000000000" pitchFamily="2" charset="2"/>
              <a:buChar char="§"/>
            </a:pPr>
            <a:r>
              <a:rPr lang="de-DE" sz="1800" dirty="0"/>
              <a:t> Neuere Forschungsarbeiten beschreiben </a:t>
            </a:r>
            <a:r>
              <a:rPr lang="de-DE" sz="1800" b="1" dirty="0">
                <a:solidFill>
                  <a:srgbClr val="0070C0"/>
                </a:solidFill>
              </a:rPr>
              <a:t>Hindernisse für </a:t>
            </a:r>
            <a:r>
              <a:rPr lang="de-DE" sz="1800" b="1" dirty="0" err="1">
                <a:solidFill>
                  <a:srgbClr val="0070C0"/>
                </a:solidFill>
              </a:rPr>
              <a:t>Desistance</a:t>
            </a:r>
            <a:r>
              <a:rPr lang="de-DE" sz="1800" b="1" dirty="0">
                <a:solidFill>
                  <a:srgbClr val="0070C0"/>
                </a:solidFill>
              </a:rPr>
              <a:t>:</a:t>
            </a:r>
          </a:p>
          <a:p>
            <a:pPr lvl="1">
              <a:lnSpc>
                <a:spcPct val="100000"/>
              </a:lnSpc>
              <a:spcBef>
                <a:spcPts val="600"/>
              </a:spcBef>
              <a:spcAft>
                <a:spcPts val="0"/>
              </a:spcAft>
              <a:buFont typeface="Wingdings" panose="05000000000000000000" pitchFamily="2" charset="2"/>
              <a:buChar char="§"/>
            </a:pPr>
            <a:r>
              <a:rPr lang="de-DE" sz="1600" dirty="0"/>
              <a:t>Substanzkonsum</a:t>
            </a:r>
          </a:p>
          <a:p>
            <a:pPr lvl="1">
              <a:lnSpc>
                <a:spcPct val="100000"/>
              </a:lnSpc>
              <a:spcBef>
                <a:spcPts val="600"/>
              </a:spcBef>
              <a:spcAft>
                <a:spcPts val="0"/>
              </a:spcAft>
              <a:buFont typeface="Wingdings" panose="05000000000000000000" pitchFamily="2" charset="2"/>
              <a:buChar char="§"/>
            </a:pPr>
            <a:r>
              <a:rPr lang="de-DE" sz="1600" dirty="0"/>
              <a:t>Schwierigkeiten eine Arbeit zu finden</a:t>
            </a:r>
          </a:p>
          <a:p>
            <a:pPr lvl="1">
              <a:lnSpc>
                <a:spcPct val="100000"/>
              </a:lnSpc>
              <a:spcBef>
                <a:spcPts val="600"/>
              </a:spcBef>
              <a:spcAft>
                <a:spcPts val="0"/>
              </a:spcAft>
              <a:buFont typeface="Wingdings" panose="05000000000000000000" pitchFamily="2" charset="2"/>
              <a:buChar char="§"/>
            </a:pPr>
            <a:r>
              <a:rPr lang="de-DE" sz="1600" dirty="0"/>
              <a:t>Mangel an Motivation</a:t>
            </a:r>
          </a:p>
          <a:p>
            <a:pPr lvl="1">
              <a:lnSpc>
                <a:spcPct val="100000"/>
              </a:lnSpc>
              <a:spcBef>
                <a:spcPts val="600"/>
              </a:spcBef>
              <a:spcAft>
                <a:spcPts val="0"/>
              </a:spcAft>
              <a:buFont typeface="Wingdings" panose="05000000000000000000" pitchFamily="2" charset="2"/>
              <a:buChar char="§"/>
            </a:pPr>
            <a:r>
              <a:rPr lang="de-DE" sz="1600" dirty="0"/>
              <a:t>Hindernisse beim Erlangen von Status und Respekt (auf normkonformem Wege)</a:t>
            </a:r>
          </a:p>
          <a:p>
            <a:pPr lvl="1">
              <a:lnSpc>
                <a:spcPct val="100000"/>
              </a:lnSpc>
              <a:spcBef>
                <a:spcPts val="600"/>
              </a:spcBef>
              <a:spcAft>
                <a:spcPts val="0"/>
              </a:spcAft>
              <a:buFont typeface="Wingdings" panose="05000000000000000000" pitchFamily="2" charset="2"/>
              <a:buChar char="§"/>
            </a:pPr>
            <a:endParaRPr lang="de-DE" sz="1600" dirty="0"/>
          </a:p>
          <a:p>
            <a:pPr marL="201168" lvl="1" indent="0">
              <a:lnSpc>
                <a:spcPct val="100000"/>
              </a:lnSpc>
              <a:spcBef>
                <a:spcPts val="600"/>
              </a:spcBef>
              <a:spcAft>
                <a:spcPts val="0"/>
              </a:spcAft>
              <a:buNone/>
            </a:pPr>
            <a:endParaRPr lang="de-DE" sz="1600" dirty="0"/>
          </a:p>
          <a:p>
            <a:pPr>
              <a:lnSpc>
                <a:spcPct val="100000"/>
              </a:lnSpc>
              <a:spcBef>
                <a:spcPts val="600"/>
              </a:spcBef>
              <a:spcAft>
                <a:spcPts val="600"/>
              </a:spcAft>
              <a:buFont typeface="Wingdings" panose="05000000000000000000" pitchFamily="2" charset="2"/>
              <a:buChar char="§"/>
            </a:pPr>
            <a:endParaRPr lang="de-DE" sz="1800" dirty="0"/>
          </a:p>
        </p:txBody>
      </p:sp>
    </p:spTree>
    <p:extLst>
      <p:ext uri="{BB962C8B-B14F-4D97-AF65-F5344CB8AC3E}">
        <p14:creationId xmlns:p14="http://schemas.microsoft.com/office/powerpoint/2010/main" val="702398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ückblick">
  <a:themeElements>
    <a:clrScheme name="Bla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Benutzerdefiniert 1">
      <a:majorFont>
        <a:latin typeface="Calibri Light"/>
        <a:ea typeface=""/>
        <a:cs typeface=""/>
      </a:majorFont>
      <a:minorFont>
        <a:latin typeface="Calibri"/>
        <a:ea typeface=""/>
        <a:cs typeface=""/>
      </a:minorFont>
    </a:fontScheme>
    <a:fmtScheme name="Rück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2336</Words>
  <Application>Microsoft Office PowerPoint</Application>
  <PresentationFormat>Breitbild</PresentationFormat>
  <Paragraphs>232</Paragraphs>
  <Slides>19</Slides>
  <Notes>8</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19</vt:i4>
      </vt:variant>
    </vt:vector>
  </HeadingPairs>
  <TitlesOfParts>
    <vt:vector size="25" baseType="lpstr">
      <vt:lpstr>ＭＳ Ｐゴシック</vt:lpstr>
      <vt:lpstr>Calibri</vt:lpstr>
      <vt:lpstr>Calibri Light</vt:lpstr>
      <vt:lpstr>g_d0_f3</vt:lpstr>
      <vt:lpstr>Wingdings</vt:lpstr>
      <vt:lpstr>Rückblick</vt:lpstr>
      <vt:lpstr>  Ressourcenorientierte Straffälligenhilfe – Desistance from Crime</vt:lpstr>
      <vt:lpstr>Gliederung Forum 8: Fachvortrag und Austausch</vt:lpstr>
      <vt:lpstr>Der Desistance-Prozess: Was ist Desistance?</vt:lpstr>
      <vt:lpstr>Der Desistance-Prozess: Was ist Desistance?</vt:lpstr>
      <vt:lpstr>Der Desistance-Prozess: Was ist Desistance?</vt:lpstr>
      <vt:lpstr>Der Desistance-Prozess – 3 Ansätze</vt:lpstr>
      <vt:lpstr>Age-Graded Theory of Informal Social Control (Sampson &amp; Laub)</vt:lpstr>
      <vt:lpstr>Age-Graded Theory of Informal Social Control,  Sampson &amp; Laub, Forts.</vt:lpstr>
      <vt:lpstr>Age-Graded Theory of Informal Social Control,  Sampson &amp; Laub, Forts.</vt:lpstr>
      <vt:lpstr>Age-Graded Theory of Informal Social Control,  Sampson &amp; Laub, Forts.</vt:lpstr>
      <vt:lpstr>Erkenntnisse aus Deutschland: Gravierende Delinquenzverläufe junger (ehemaliger) Strafgefangener (Taefi &amp; Hosser, 2021)</vt:lpstr>
      <vt:lpstr>Erkenntnisse aus Deutschland: Gravierende Delinquenzverläufe junger (ehemaliger) Strafgefangener (Taefi &amp; Hosser, 2021)</vt:lpstr>
      <vt:lpstr>Erkenntnisse aus Deutschland: Gravierende Delinquenzverläufe junger (ehemaliger) Strafgefangener Delinquenzverläufe vom 14.-25. Lebensjahr (Taefi &amp; Hosser, 2021) </vt:lpstr>
      <vt:lpstr>Erkenntnisse aus Deutschland: Gravierende Delinquenzverläufe junger (ehemaliger) Strafgefangener / Merkmale: Rückfall nach Verlaufsgruppen (Taefi &amp; Hosser, 2021)</vt:lpstr>
      <vt:lpstr>PowerPoint-Präsentation</vt:lpstr>
      <vt:lpstr>Straffälligenhilfe und Ressourcenorientierung</vt:lpstr>
      <vt:lpstr>Straffälligenhilfe und Ressourcenorientierung</vt:lpstr>
      <vt:lpstr>Straffälligenhilfe und Ressourcenorientierung</vt:lpstr>
      <vt:lpstr>Fragen an Euch/Sie zum Austausch/zur Diskussion Murmelgruppen</vt:lpstr>
    </vt:vector>
  </TitlesOfParts>
  <Company>Akademie der Polizei Hamburg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conditions as a risk factor for group-focused enmity in the police-force</dc:title>
  <dc:creator>Kammigan, Ilka</dc:creator>
  <cp:lastModifiedBy>Dimitria Bouzikou</cp:lastModifiedBy>
  <cp:revision>463</cp:revision>
  <cp:lastPrinted>2025-06-03T12:29:41Z</cp:lastPrinted>
  <dcterms:created xsi:type="dcterms:W3CDTF">2025-04-28T12:09:28Z</dcterms:created>
  <dcterms:modified xsi:type="dcterms:W3CDTF">2025-09-25T09:27:59Z</dcterms:modified>
</cp:coreProperties>
</file>